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70" r:id="rId5"/>
    <p:sldId id="271" r:id="rId6"/>
    <p:sldId id="259" r:id="rId7"/>
    <p:sldId id="272" r:id="rId8"/>
    <p:sldId id="273" r:id="rId9"/>
    <p:sldId id="274" r:id="rId10"/>
    <p:sldId id="276" r:id="rId11"/>
    <p:sldId id="277" r:id="rId12"/>
    <p:sldId id="278" r:id="rId13"/>
    <p:sldId id="260" r:id="rId14"/>
    <p:sldId id="279" r:id="rId15"/>
    <p:sldId id="289" r:id="rId16"/>
    <p:sldId id="290" r:id="rId17"/>
    <p:sldId id="292" r:id="rId18"/>
    <p:sldId id="293" r:id="rId19"/>
    <p:sldId id="297" r:id="rId20"/>
    <p:sldId id="261" r:id="rId21"/>
    <p:sldId id="262" r:id="rId22"/>
    <p:sldId id="295" r:id="rId23"/>
    <p:sldId id="263" r:id="rId24"/>
    <p:sldId id="264" r:id="rId25"/>
    <p:sldId id="265" r:id="rId26"/>
    <p:sldId id="285" r:id="rId27"/>
    <p:sldId id="280" r:id="rId28"/>
    <p:sldId id="281" r:id="rId29"/>
    <p:sldId id="282" r:id="rId30"/>
    <p:sldId id="283" r:id="rId31"/>
    <p:sldId id="286" r:id="rId32"/>
    <p:sldId id="266" r:id="rId33"/>
    <p:sldId id="284" r:id="rId34"/>
    <p:sldId id="287" r:id="rId35"/>
    <p:sldId id="267" r:id="rId36"/>
    <p:sldId id="288" r:id="rId37"/>
    <p:sldId id="294" r:id="rId38"/>
    <p:sldId id="268" r:id="rId39"/>
    <p:sldId id="269" r:id="rId40"/>
    <p:sldId id="296" r:id="rId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FD373-1D06-4F49-BF78-5DBC793BE6DD}" type="datetimeFigureOut">
              <a:rPr lang="pl-PL" smtClean="0"/>
              <a:t>30.07.2024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4ABC5-F3F4-48C0-AAD4-655C9F409F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35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4ABC5-F3F4-48C0-AAD4-655C9F409FE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50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C14-0922-4AB5-87EC-CDB92EC55294}" type="datetimeFigureOut">
              <a:rPr lang="pl-PL" smtClean="0"/>
              <a:t>30.07.2024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7B5A-4EA0-45EA-9336-C73702D5FA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398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C14-0922-4AB5-87EC-CDB92EC55294}" type="datetimeFigureOut">
              <a:rPr lang="pl-PL" smtClean="0"/>
              <a:t>30.07.2024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7B5A-4EA0-45EA-9336-C73702D5FA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676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C14-0922-4AB5-87EC-CDB92EC55294}" type="datetimeFigureOut">
              <a:rPr lang="pl-PL" smtClean="0"/>
              <a:t>30.07.2024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7B5A-4EA0-45EA-9336-C73702D5FA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130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C14-0922-4AB5-87EC-CDB92EC55294}" type="datetimeFigureOut">
              <a:rPr lang="pl-PL" smtClean="0"/>
              <a:t>30.07.2024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7B5A-4EA0-45EA-9336-C73702D5FA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9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C14-0922-4AB5-87EC-CDB92EC55294}" type="datetimeFigureOut">
              <a:rPr lang="pl-PL" smtClean="0"/>
              <a:t>30.07.2024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7B5A-4EA0-45EA-9336-C73702D5FA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415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C14-0922-4AB5-87EC-CDB92EC55294}" type="datetimeFigureOut">
              <a:rPr lang="pl-PL" smtClean="0"/>
              <a:t>30.07.2024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7B5A-4EA0-45EA-9336-C73702D5FA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40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C14-0922-4AB5-87EC-CDB92EC55294}" type="datetimeFigureOut">
              <a:rPr lang="pl-PL" smtClean="0"/>
              <a:t>30.07.2024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7B5A-4EA0-45EA-9336-C73702D5FA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576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C14-0922-4AB5-87EC-CDB92EC55294}" type="datetimeFigureOut">
              <a:rPr lang="pl-PL" smtClean="0"/>
              <a:t>30.07.2024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7B5A-4EA0-45EA-9336-C73702D5FA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11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C14-0922-4AB5-87EC-CDB92EC55294}" type="datetimeFigureOut">
              <a:rPr lang="pl-PL" smtClean="0"/>
              <a:t>30.07.2024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7B5A-4EA0-45EA-9336-C73702D5FA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65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C14-0922-4AB5-87EC-CDB92EC55294}" type="datetimeFigureOut">
              <a:rPr lang="pl-PL" smtClean="0"/>
              <a:t>30.07.2024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7B5A-4EA0-45EA-9336-C73702D5FA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871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C14-0922-4AB5-87EC-CDB92EC55294}" type="datetimeFigureOut">
              <a:rPr lang="pl-PL" smtClean="0"/>
              <a:t>30.07.2024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7B5A-4EA0-45EA-9336-C73702D5FA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969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DC14-0922-4AB5-87EC-CDB92EC55294}" type="datetimeFigureOut">
              <a:rPr lang="pl-PL" smtClean="0"/>
              <a:t>30.07.2024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C7B5A-4EA0-45EA-9336-C73702D5FA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399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dy.fdds.pl/" TargetMode="External"/><Relationship Id="rId2" Type="http://schemas.openxmlformats.org/officeDocument/2006/relationships/hyperlink" Target="http://www.cod.ignatianum.edu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9169" y="61621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Standardy ochrony dzieci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</a:t>
            </a:r>
            <a:r>
              <a:rPr lang="pl-PL" b="1" dirty="0"/>
              <a:t>duszpasterstwie </a:t>
            </a:r>
            <a:r>
              <a:rPr lang="pl-PL" b="1" dirty="0" smtClean="0"/>
              <a:t>parafialnym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049" y="2555408"/>
            <a:ext cx="2272263" cy="331066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5215740" y="2724062"/>
            <a:ext cx="4814001" cy="297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Objaśnienie terminów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Osoby dramatu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4000" dirty="0" smtClean="0"/>
              <a:t>osoba </a:t>
            </a:r>
            <a:r>
              <a:rPr lang="pl-PL" sz="4000" b="1" dirty="0"/>
              <a:t>pokrzywdzona</a:t>
            </a:r>
            <a:r>
              <a:rPr lang="pl-PL" sz="4000" dirty="0"/>
              <a:t> </a:t>
            </a:r>
          </a:p>
          <a:p>
            <a:pPr lvl="0"/>
            <a:r>
              <a:rPr lang="pl-PL" sz="4000" dirty="0" smtClean="0"/>
              <a:t>osoby pokrzywdzone przemocą </a:t>
            </a:r>
            <a:r>
              <a:rPr lang="pl-PL" sz="4000" b="1" dirty="0" smtClean="0"/>
              <a:t>w rodzinie </a:t>
            </a:r>
          </a:p>
          <a:p>
            <a:pPr lvl="0"/>
            <a:r>
              <a:rPr lang="pl-PL" sz="4000" b="1" dirty="0" smtClean="0"/>
              <a:t>skarżący</a:t>
            </a:r>
            <a:r>
              <a:rPr lang="pl-PL" sz="4000" dirty="0" smtClean="0"/>
              <a:t> </a:t>
            </a:r>
            <a:endParaRPr lang="pl-PL" sz="4000" dirty="0"/>
          </a:p>
          <a:p>
            <a:pPr lvl="0"/>
            <a:r>
              <a:rPr lang="pl-PL" sz="4000" b="1" dirty="0"/>
              <a:t>podejrzany </a:t>
            </a:r>
          </a:p>
          <a:p>
            <a:pPr lvl="0"/>
            <a:r>
              <a:rPr lang="pl-PL" sz="4000" b="1" dirty="0"/>
              <a:t>oskarżony</a:t>
            </a:r>
            <a:r>
              <a:rPr lang="pl-PL" sz="4000" dirty="0"/>
              <a:t> </a:t>
            </a:r>
          </a:p>
          <a:p>
            <a:pPr lvl="0"/>
            <a:r>
              <a:rPr lang="pl-PL" sz="4000" dirty="0"/>
              <a:t>przestępca </a:t>
            </a:r>
            <a:r>
              <a:rPr lang="pl-PL" sz="4000" b="1" dirty="0"/>
              <a:t>seksualny</a:t>
            </a:r>
            <a:r>
              <a:rPr lang="pl-PL" sz="4000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Objaśnienie terminów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Zespół ds. prewencji i jego praca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spcBef>
                <a:spcPts val="1800"/>
              </a:spcBef>
            </a:pPr>
            <a:r>
              <a:rPr lang="pl-PL" sz="3500" dirty="0" smtClean="0"/>
              <a:t>osoba </a:t>
            </a:r>
            <a:r>
              <a:rPr lang="pl-PL" sz="3500" b="1" dirty="0"/>
              <a:t>odpowiedzialna</a:t>
            </a:r>
            <a:r>
              <a:rPr lang="pl-PL" sz="3500" dirty="0"/>
              <a:t> za standardy ochrony dzieci </a:t>
            </a:r>
          </a:p>
          <a:p>
            <a:pPr lvl="0">
              <a:spcBef>
                <a:spcPts val="1800"/>
              </a:spcBef>
            </a:pPr>
            <a:r>
              <a:rPr lang="pl-PL" sz="3500" dirty="0"/>
              <a:t>osoba </a:t>
            </a:r>
            <a:r>
              <a:rPr lang="pl-PL" sz="3500" b="1" dirty="0"/>
              <a:t>zaufana</a:t>
            </a:r>
            <a:r>
              <a:rPr lang="pl-PL" sz="3500" dirty="0"/>
              <a:t> </a:t>
            </a:r>
          </a:p>
          <a:p>
            <a:pPr lvl="0">
              <a:spcBef>
                <a:spcPts val="1800"/>
              </a:spcBef>
            </a:pPr>
            <a:r>
              <a:rPr lang="pl-PL" sz="3500" dirty="0"/>
              <a:t>osoba odpowiedzialna za </a:t>
            </a:r>
            <a:r>
              <a:rPr lang="pl-PL" sz="3500" b="1" dirty="0"/>
              <a:t>interwencję</a:t>
            </a:r>
            <a:r>
              <a:rPr lang="pl-PL" sz="3500" dirty="0"/>
              <a:t> </a:t>
            </a:r>
          </a:p>
          <a:p>
            <a:pPr lvl="0">
              <a:spcBef>
                <a:spcPts val="1800"/>
              </a:spcBef>
            </a:pPr>
            <a:r>
              <a:rPr lang="pl-PL" sz="3500" dirty="0"/>
              <a:t>kompetencje </a:t>
            </a:r>
            <a:r>
              <a:rPr lang="pl-PL" sz="3500" b="1" dirty="0"/>
              <a:t>miękkie</a:t>
            </a:r>
            <a:r>
              <a:rPr lang="pl-PL" sz="3500" dirty="0"/>
              <a:t> </a:t>
            </a:r>
          </a:p>
          <a:p>
            <a:pPr lvl="0">
              <a:spcBef>
                <a:spcPts val="1800"/>
              </a:spcBef>
            </a:pPr>
            <a:r>
              <a:rPr lang="pl-PL" sz="3500" b="1" dirty="0"/>
              <a:t>konflikt</a:t>
            </a:r>
            <a:r>
              <a:rPr lang="pl-PL" sz="3500" dirty="0"/>
              <a:t> interesów </a:t>
            </a:r>
          </a:p>
          <a:p>
            <a:pPr lvl="0">
              <a:spcBef>
                <a:spcPts val="1800"/>
              </a:spcBef>
            </a:pPr>
            <a:r>
              <a:rPr lang="pl-PL" sz="3500" b="1" dirty="0"/>
              <a:t>lojalność</a:t>
            </a:r>
            <a:r>
              <a:rPr lang="pl-PL" sz="3500" dirty="0"/>
              <a:t> środowiskowa </a:t>
            </a:r>
          </a:p>
          <a:p>
            <a:pPr lvl="0">
              <a:spcBef>
                <a:spcPts val="1800"/>
              </a:spcBef>
            </a:pPr>
            <a:r>
              <a:rPr lang="pl-PL" sz="3500" dirty="0" smtClean="0"/>
              <a:t>wniosek </a:t>
            </a:r>
            <a:r>
              <a:rPr lang="pl-PL" sz="3500" dirty="0"/>
              <a:t>o </a:t>
            </a:r>
            <a:r>
              <a:rPr lang="pl-PL" sz="3500" b="1" dirty="0"/>
              <a:t>wgląd</a:t>
            </a:r>
            <a:r>
              <a:rPr lang="pl-PL" sz="3500" dirty="0"/>
              <a:t> w sytuację rodziny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Objaśnienie </a:t>
            </a:r>
            <a:r>
              <a:rPr lang="pl-PL" b="1" dirty="0" smtClean="0"/>
              <a:t>terminów</a:t>
            </a:r>
            <a:br>
              <a:rPr lang="pl-PL" b="1" dirty="0" smtClean="0"/>
            </a:br>
            <a:r>
              <a:rPr lang="pl-PL" dirty="0" smtClean="0"/>
              <a:t>Formy przemocy wobec dziecka </a:t>
            </a:r>
            <a:r>
              <a:rPr lang="pl-PL" b="1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b="1" dirty="0" smtClean="0"/>
              <a:t>przemoc</a:t>
            </a:r>
            <a:r>
              <a:rPr lang="pl-PL" dirty="0" smtClean="0"/>
              <a:t> wobec dzieci </a:t>
            </a:r>
            <a:endParaRPr lang="pl-PL" dirty="0"/>
          </a:p>
          <a:p>
            <a:pPr lvl="0"/>
            <a:r>
              <a:rPr lang="pl-PL" dirty="0"/>
              <a:t>przemoc </a:t>
            </a:r>
            <a:r>
              <a:rPr lang="pl-PL" b="1" dirty="0"/>
              <a:t>fizyczna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przemoc </a:t>
            </a:r>
            <a:r>
              <a:rPr lang="pl-PL" b="1" dirty="0"/>
              <a:t>psychiczna</a:t>
            </a:r>
            <a:r>
              <a:rPr lang="pl-PL" dirty="0"/>
              <a:t> i emocjonalna </a:t>
            </a:r>
          </a:p>
          <a:p>
            <a:pPr lvl="0"/>
            <a:r>
              <a:rPr lang="pl-PL" b="1" dirty="0"/>
              <a:t>zaniedbywanie</a:t>
            </a:r>
            <a:r>
              <a:rPr lang="pl-PL" dirty="0"/>
              <a:t> dziecka </a:t>
            </a:r>
          </a:p>
          <a:p>
            <a:pPr lvl="0"/>
            <a:r>
              <a:rPr lang="pl-PL" b="1" dirty="0"/>
              <a:t>narażenie</a:t>
            </a:r>
            <a:r>
              <a:rPr lang="pl-PL" dirty="0"/>
              <a:t> na przemoc w rodzinie </a:t>
            </a:r>
          </a:p>
          <a:p>
            <a:pPr lvl="0"/>
            <a:r>
              <a:rPr lang="pl-PL" b="1" dirty="0"/>
              <a:t>wykorzystywanie</a:t>
            </a:r>
            <a:r>
              <a:rPr lang="pl-PL" dirty="0"/>
              <a:t> seksualne dziecka </a:t>
            </a:r>
          </a:p>
          <a:p>
            <a:pPr lvl="0"/>
            <a:r>
              <a:rPr lang="pl-PL" b="1" i="1" dirty="0"/>
              <a:t>grooming</a:t>
            </a:r>
            <a:r>
              <a:rPr lang="pl-PL" dirty="0"/>
              <a:t> </a:t>
            </a:r>
            <a:r>
              <a:rPr lang="pl-PL" dirty="0" smtClean="0"/>
              <a:t>(przygotowanie do wykorzystania seksualnego) </a:t>
            </a:r>
            <a:endParaRPr lang="pl-PL" dirty="0"/>
          </a:p>
          <a:p>
            <a:pPr lvl="0"/>
            <a:r>
              <a:rPr lang="pl-PL" dirty="0"/>
              <a:t>przemoc </a:t>
            </a:r>
            <a:r>
              <a:rPr lang="pl-PL" b="1" dirty="0"/>
              <a:t>rówieśnicza </a:t>
            </a:r>
            <a:r>
              <a:rPr lang="pl-PL" dirty="0"/>
              <a:t>(agresja rówieśnicza, </a:t>
            </a:r>
            <a:r>
              <a:rPr lang="pl-PL" i="1" dirty="0" err="1"/>
              <a:t>bullying</a:t>
            </a:r>
            <a:r>
              <a:rPr lang="pl-PL" dirty="0"/>
              <a:t>)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STANDARD 1</a:t>
            </a:r>
            <a:r>
              <a:rPr lang="pl-PL" dirty="0"/>
              <a:t> </a:t>
            </a:r>
            <a:r>
              <a:rPr lang="pl-PL" dirty="0" smtClean="0"/>
              <a:t>– </a:t>
            </a:r>
            <a:r>
              <a:rPr lang="pl-PL" b="1" dirty="0" smtClean="0"/>
              <a:t>Stworzenie </a:t>
            </a:r>
            <a:r>
              <a:rPr lang="pl-PL" b="1" dirty="0"/>
              <a:t>i zachowanie bezpiecznego środowiska w parafii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9914792" cy="4351338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Opracowanie </a:t>
            </a:r>
            <a:r>
              <a:rPr lang="pl-PL" b="1" dirty="0" smtClean="0"/>
              <a:t>polityki </a:t>
            </a:r>
            <a:r>
              <a:rPr lang="pl-PL" dirty="0" smtClean="0"/>
              <a:t>ochrony dzieci i dorosłych (POD) wg standardów</a:t>
            </a:r>
          </a:p>
          <a:p>
            <a:r>
              <a:rPr lang="pl-PL" dirty="0" smtClean="0"/>
              <a:t>Powołanie </a:t>
            </a:r>
            <a:r>
              <a:rPr lang="pl-PL" b="1" dirty="0" smtClean="0"/>
              <a:t>Zespołu</a:t>
            </a:r>
            <a:r>
              <a:rPr lang="pl-PL" dirty="0" smtClean="0"/>
              <a:t> </a:t>
            </a:r>
            <a:r>
              <a:rPr lang="pl-PL" dirty="0"/>
              <a:t>ds. prewencji  </a:t>
            </a:r>
          </a:p>
          <a:p>
            <a:r>
              <a:rPr lang="pl-PL" dirty="0" smtClean="0"/>
              <a:t>POD dotyczy</a:t>
            </a:r>
            <a:r>
              <a:rPr lang="pl-PL" dirty="0"/>
              <a:t>: </a:t>
            </a:r>
          </a:p>
          <a:p>
            <a:pPr lvl="1"/>
            <a:r>
              <a:rPr lang="pl-PL" b="1" dirty="0"/>
              <a:t>rekrutacji</a:t>
            </a:r>
            <a:r>
              <a:rPr lang="pl-PL" dirty="0"/>
              <a:t> personelu i osób zaangażowanych </a:t>
            </a:r>
            <a:r>
              <a:rPr lang="pl-PL" dirty="0" smtClean="0"/>
              <a:t>duszpastersko; </a:t>
            </a:r>
            <a:endParaRPr lang="pl-PL" dirty="0"/>
          </a:p>
          <a:p>
            <a:pPr lvl="1"/>
            <a:r>
              <a:rPr lang="pl-PL" dirty="0"/>
              <a:t>bezpiecznych </a:t>
            </a:r>
            <a:r>
              <a:rPr lang="pl-PL" b="1" dirty="0"/>
              <a:t>relacji</a:t>
            </a:r>
            <a:r>
              <a:rPr lang="pl-PL" dirty="0"/>
              <a:t> </a:t>
            </a:r>
            <a:r>
              <a:rPr lang="pl-PL" dirty="0" smtClean="0"/>
              <a:t>pomiędzy dziećmi </a:t>
            </a:r>
            <a:r>
              <a:rPr lang="pl-PL" dirty="0"/>
              <a:t>i bezbronnymi </a:t>
            </a:r>
            <a:r>
              <a:rPr lang="pl-PL" dirty="0" smtClean="0"/>
              <a:t>dorosłymi, a:</a:t>
            </a:r>
          </a:p>
          <a:p>
            <a:pPr lvl="2"/>
            <a:r>
              <a:rPr lang="pl-PL" dirty="0" smtClean="0"/>
              <a:t>dorosłymi </a:t>
            </a:r>
            <a:r>
              <a:rPr lang="pl-PL" dirty="0"/>
              <a:t>zatrudnionymi i </a:t>
            </a:r>
            <a:r>
              <a:rPr lang="pl-PL" dirty="0" smtClean="0"/>
              <a:t>pomagającymi duszpastersko, </a:t>
            </a:r>
            <a:endParaRPr lang="pl-PL" dirty="0"/>
          </a:p>
          <a:p>
            <a:pPr lvl="2"/>
            <a:r>
              <a:rPr lang="pl-PL" dirty="0" smtClean="0"/>
              <a:t>rówieśnikami</a:t>
            </a:r>
            <a:r>
              <a:rPr lang="pl-PL" dirty="0"/>
              <a:t>,</a:t>
            </a:r>
            <a:r>
              <a:rPr lang="pl-PL" dirty="0" smtClean="0"/>
              <a:t> </a:t>
            </a:r>
            <a:endParaRPr lang="pl-PL" dirty="0"/>
          </a:p>
          <a:p>
            <a:pPr lvl="1"/>
            <a:r>
              <a:rPr lang="pl-PL" dirty="0"/>
              <a:t>bezpiecznego korzystania z </a:t>
            </a:r>
            <a:r>
              <a:rPr lang="pl-PL" b="1" dirty="0"/>
              <a:t>Internetu</a:t>
            </a:r>
            <a:r>
              <a:rPr lang="pl-PL" dirty="0"/>
              <a:t> i mediów elektronicznych; </a:t>
            </a:r>
          </a:p>
          <a:p>
            <a:pPr lvl="1"/>
            <a:r>
              <a:rPr lang="pl-PL" dirty="0"/>
              <a:t>zasady ochrony </a:t>
            </a:r>
            <a:r>
              <a:rPr lang="pl-PL" b="1" dirty="0"/>
              <a:t>wizerunku</a:t>
            </a:r>
            <a:r>
              <a:rPr lang="pl-PL" dirty="0"/>
              <a:t> i danych osobowych; </a:t>
            </a:r>
          </a:p>
          <a:p>
            <a:pPr lvl="1"/>
            <a:r>
              <a:rPr lang="pl-PL" b="1" dirty="0" smtClean="0"/>
              <a:t>reagowania</a:t>
            </a:r>
            <a:r>
              <a:rPr lang="pl-PL" dirty="0" smtClean="0"/>
              <a:t> </a:t>
            </a:r>
            <a:r>
              <a:rPr lang="pl-PL" dirty="0"/>
              <a:t>na podejrzenia przemocy i zasad prowadzenia rejestru interwencji; </a:t>
            </a:r>
          </a:p>
          <a:p>
            <a:pPr lvl="1"/>
            <a:r>
              <a:rPr lang="pl-PL" b="1" dirty="0"/>
              <a:t>pomocy</a:t>
            </a:r>
            <a:r>
              <a:rPr lang="pl-PL" dirty="0"/>
              <a:t> osobom pokrzywdzonym. </a:t>
            </a:r>
          </a:p>
          <a:p>
            <a:r>
              <a:rPr lang="pl-PL" dirty="0" smtClean="0"/>
              <a:t>POD </a:t>
            </a:r>
            <a:r>
              <a:rPr lang="pl-PL" dirty="0"/>
              <a:t>do </a:t>
            </a:r>
            <a:r>
              <a:rPr lang="pl-PL" b="1" dirty="0"/>
              <a:t>publicznej</a:t>
            </a:r>
            <a:r>
              <a:rPr lang="pl-PL" dirty="0"/>
              <a:t> wiadomości </a:t>
            </a:r>
            <a:r>
              <a:rPr lang="pl-PL" sz="2200" dirty="0" smtClean="0"/>
              <a:t>(strona www, gablota itp.)</a:t>
            </a:r>
            <a:r>
              <a:rPr lang="pl-PL" sz="2600" dirty="0" smtClean="0"/>
              <a:t>.</a:t>
            </a:r>
            <a:endParaRPr lang="pl-PL" sz="2600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STANDARD 2 </a:t>
            </a:r>
            <a:r>
              <a:rPr lang="pl-PL" b="1" dirty="0" smtClean="0"/>
              <a:t>– </a:t>
            </a:r>
            <a:r>
              <a:rPr lang="pl-PL" sz="3600" b="1" dirty="0" smtClean="0"/>
              <a:t>Weryfikacja</a:t>
            </a:r>
            <a:r>
              <a:rPr lang="pl-PL" sz="3600" b="1" dirty="0"/>
              <a:t>, delegowanie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i </a:t>
            </a:r>
            <a:r>
              <a:rPr lang="pl-PL" sz="3600" b="1" dirty="0"/>
              <a:t>edukacja duchownych, </a:t>
            </a:r>
            <a:r>
              <a:rPr lang="pl-PL" sz="3600" b="1" dirty="0" smtClean="0"/>
              <a:t>konsekrowanych i świeckich </a:t>
            </a:r>
            <a:br>
              <a:rPr lang="pl-PL" sz="3600" b="1" dirty="0" smtClean="0"/>
            </a:br>
            <a:r>
              <a:rPr lang="pl-PL" sz="3600" b="1" dirty="0" smtClean="0"/>
              <a:t>pracujących </a:t>
            </a:r>
            <a:r>
              <a:rPr lang="pl-PL" sz="3600" b="1" dirty="0"/>
              <a:t>z </a:t>
            </a:r>
            <a:r>
              <a:rPr lang="pl-PL" sz="3600" b="1" dirty="0" smtClean="0"/>
              <a:t>dziećmi i osobami bezbronnymi</a:t>
            </a:r>
            <a:r>
              <a:rPr lang="pl-PL" sz="3600" dirty="0"/>
              <a:t/>
            </a:r>
            <a:br>
              <a:rPr lang="pl-PL" sz="3600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pl-PL" sz="500" b="1" dirty="0" smtClean="0"/>
          </a:p>
          <a:p>
            <a:pPr marL="0" lvl="0" indent="0">
              <a:buNone/>
            </a:pPr>
            <a:r>
              <a:rPr lang="pl-PL" b="1" dirty="0" smtClean="0"/>
              <a:t>Obowiązki </a:t>
            </a:r>
            <a:r>
              <a:rPr lang="pl-PL" b="1" dirty="0"/>
              <a:t>proboszcza</a:t>
            </a:r>
            <a:r>
              <a:rPr lang="pl-PL" dirty="0"/>
              <a:t> </a:t>
            </a:r>
            <a:endParaRPr lang="pl-PL" sz="800" dirty="0"/>
          </a:p>
          <a:p>
            <a:r>
              <a:rPr lang="pl-PL" dirty="0"/>
              <a:t>Wdrażanie </a:t>
            </a:r>
            <a:r>
              <a:rPr lang="pl-PL" dirty="0" smtClean="0"/>
              <a:t>SO. </a:t>
            </a:r>
            <a:r>
              <a:rPr lang="pl-PL" dirty="0"/>
              <a:t>Odpowiedzialność personalna wobec </a:t>
            </a:r>
            <a:r>
              <a:rPr lang="pl-PL" b="1" dirty="0"/>
              <a:t>prawa</a:t>
            </a:r>
            <a:r>
              <a:rPr lang="pl-PL" dirty="0"/>
              <a:t>. </a:t>
            </a:r>
          </a:p>
          <a:p>
            <a:r>
              <a:rPr lang="pl-PL" dirty="0" smtClean="0"/>
              <a:t>Uzyskiwanie danych z </a:t>
            </a:r>
            <a:r>
              <a:rPr lang="pl-PL" i="1" dirty="0"/>
              <a:t>Rejestru Sprawców Przestępstw na Tle Seksualnym </a:t>
            </a:r>
            <a:r>
              <a:rPr lang="pl-PL" b="1" dirty="0"/>
              <a:t>o </a:t>
            </a:r>
            <a:r>
              <a:rPr lang="pl-PL" b="1" dirty="0" smtClean="0"/>
              <a:t>każdej </a:t>
            </a:r>
            <a:r>
              <a:rPr lang="pl-PL" dirty="0" smtClean="0"/>
              <a:t>osobie zaangażowanej </a:t>
            </a:r>
            <a:r>
              <a:rPr lang="pl-PL" dirty="0"/>
              <a:t>w parafii i mającej kontakt z dziećmi. </a:t>
            </a:r>
          </a:p>
          <a:p>
            <a:r>
              <a:rPr lang="pl-PL" dirty="0" smtClean="0"/>
              <a:t>Odbieranie informacji </a:t>
            </a:r>
            <a:r>
              <a:rPr lang="pl-PL" dirty="0"/>
              <a:t>z </a:t>
            </a:r>
            <a:r>
              <a:rPr lang="pl-PL" i="1" dirty="0"/>
              <a:t>Krajowego Rejestru Karnego </a:t>
            </a:r>
            <a:r>
              <a:rPr lang="pl-PL" b="1" dirty="0"/>
              <a:t>od wszystkich </a:t>
            </a:r>
            <a:r>
              <a:rPr lang="pl-PL" dirty="0" smtClean="0"/>
              <a:t>przed zatrudnieniem lub zaangażowaniem,</a:t>
            </a:r>
            <a:endParaRPr lang="pl-PL" dirty="0"/>
          </a:p>
          <a:p>
            <a:r>
              <a:rPr lang="pl-PL" dirty="0" smtClean="0"/>
              <a:t>Odbieranie </a:t>
            </a:r>
            <a:r>
              <a:rPr lang="pl-PL" b="1" dirty="0"/>
              <a:t>oświadczeń</a:t>
            </a:r>
            <a:r>
              <a:rPr lang="pl-PL" dirty="0"/>
              <a:t> od podmiotów zewnętrznych</a:t>
            </a:r>
          </a:p>
          <a:p>
            <a:r>
              <a:rPr lang="pl-PL" dirty="0"/>
              <a:t>Powołanie </a:t>
            </a:r>
            <a:r>
              <a:rPr lang="pl-PL" b="1" dirty="0"/>
              <a:t>Zespołu</a:t>
            </a:r>
            <a:r>
              <a:rPr lang="pl-PL" dirty="0"/>
              <a:t> ds. </a:t>
            </a:r>
            <a:r>
              <a:rPr lang="pl-PL" dirty="0" smtClean="0"/>
              <a:t>prewencji (</a:t>
            </a:r>
            <a:r>
              <a:rPr lang="pl-PL" dirty="0" err="1" smtClean="0"/>
              <a:t>ZdP</a:t>
            </a:r>
            <a:r>
              <a:rPr lang="pl-PL" dirty="0" smtClean="0"/>
              <a:t>) lub przynajmniej jednej osoby. </a:t>
            </a:r>
            <a:endParaRPr lang="pl-PL" dirty="0"/>
          </a:p>
          <a:p>
            <a:pPr lvl="1"/>
            <a:r>
              <a:rPr lang="pl-PL" dirty="0"/>
              <a:t>osoba </a:t>
            </a:r>
            <a:r>
              <a:rPr lang="pl-PL" b="1" dirty="0"/>
              <a:t>odpowiedzialna</a:t>
            </a:r>
            <a:r>
              <a:rPr lang="pl-PL" dirty="0"/>
              <a:t> za </a:t>
            </a:r>
            <a:r>
              <a:rPr lang="pl-PL" dirty="0" smtClean="0"/>
              <a:t>SO (Proboszcz), </a:t>
            </a:r>
            <a:endParaRPr lang="pl-PL" dirty="0"/>
          </a:p>
          <a:p>
            <a:pPr lvl="1"/>
            <a:r>
              <a:rPr lang="pl-PL" dirty="0"/>
              <a:t>osoba </a:t>
            </a:r>
            <a:r>
              <a:rPr lang="pl-PL" b="1" dirty="0"/>
              <a:t>zaufana</a:t>
            </a:r>
            <a:r>
              <a:rPr lang="pl-PL" dirty="0"/>
              <a:t> </a:t>
            </a:r>
          </a:p>
          <a:p>
            <a:pPr lvl="1"/>
            <a:r>
              <a:rPr lang="pl-PL" dirty="0"/>
              <a:t>osoba odpowiedzialna za </a:t>
            </a:r>
            <a:r>
              <a:rPr lang="pl-PL" b="1" dirty="0" smtClean="0"/>
              <a:t>interwencje</a:t>
            </a:r>
            <a:r>
              <a:rPr lang="pl-PL" dirty="0" smtClean="0"/>
              <a:t>.</a:t>
            </a:r>
          </a:p>
          <a:p>
            <a:r>
              <a:rPr lang="pl-PL" dirty="0" smtClean="0"/>
              <a:t>Bezpieczne przechowywanie </a:t>
            </a:r>
            <a:r>
              <a:rPr lang="pl-PL" b="1" dirty="0" smtClean="0"/>
              <a:t>dokumentacji personalnej </a:t>
            </a:r>
            <a:r>
              <a:rPr lang="pl-PL" dirty="0" smtClean="0"/>
              <a:t>i </a:t>
            </a:r>
            <a:r>
              <a:rPr lang="pl-PL" b="1" dirty="0" smtClean="0"/>
              <a:t>rejestru </a:t>
            </a:r>
            <a:r>
              <a:rPr lang="pl-PL" dirty="0" smtClean="0"/>
              <a:t>zdarzeń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2" y="365125"/>
            <a:ext cx="1341236" cy="8291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035" y="1411061"/>
            <a:ext cx="573074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600" dirty="0"/>
              <a:t/>
            </a:r>
            <a:br>
              <a:rPr lang="pl-PL" sz="3600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pl-PL" sz="500" b="1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2" y="365125"/>
            <a:ext cx="1341236" cy="8291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035" y="1411061"/>
            <a:ext cx="573074" cy="82912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1026" r="19158" b="3846"/>
          <a:stretch/>
        </p:blipFill>
        <p:spPr>
          <a:xfrm>
            <a:off x="1274884" y="0"/>
            <a:ext cx="8827477" cy="6706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8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600" dirty="0"/>
              <a:t/>
            </a:r>
            <a:br>
              <a:rPr lang="pl-PL" sz="3600" dirty="0"/>
            </a:b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14824" r="21396" b="4757"/>
          <a:stretch/>
        </p:blipFill>
        <p:spPr>
          <a:xfrm>
            <a:off x="1232824" y="48253"/>
            <a:ext cx="8851951" cy="6672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182" y="365125"/>
            <a:ext cx="1341236" cy="8291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6035" y="1411061"/>
            <a:ext cx="573074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600" dirty="0"/>
              <a:t/>
            </a:r>
            <a:br>
              <a:rPr lang="pl-PL" sz="3600" dirty="0"/>
            </a:b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2" y="365125"/>
            <a:ext cx="1341236" cy="8291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035" y="1411061"/>
            <a:ext cx="573074" cy="82912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/>
          <a:srcRect l="35450" t="17619" r="34915" b="8372"/>
          <a:stretch/>
        </p:blipFill>
        <p:spPr>
          <a:xfrm>
            <a:off x="3182816" y="0"/>
            <a:ext cx="4853353" cy="6817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25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600" dirty="0"/>
              <a:t/>
            </a:r>
            <a:br>
              <a:rPr lang="pl-PL" sz="3600" dirty="0"/>
            </a:b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2" y="365125"/>
            <a:ext cx="1341236" cy="8291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035" y="1411061"/>
            <a:ext cx="573074" cy="82912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/>
          <a:srcRect l="35639" t="16775" r="33914" b="6160"/>
          <a:stretch/>
        </p:blipFill>
        <p:spPr>
          <a:xfrm>
            <a:off x="137263" y="105508"/>
            <a:ext cx="4680921" cy="6664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5"/>
          <a:srcRect l="35487" t="16098" r="33937" b="7431"/>
          <a:stretch/>
        </p:blipFill>
        <p:spPr>
          <a:xfrm>
            <a:off x="5250103" y="105508"/>
            <a:ext cx="4762461" cy="6699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8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32345" t="24420" r="31806" b="33487"/>
          <a:stretch/>
        </p:blipFill>
        <p:spPr>
          <a:xfrm>
            <a:off x="1281972" y="452284"/>
            <a:ext cx="8957439" cy="572467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182" y="365125"/>
            <a:ext cx="1341236" cy="82912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6035" y="1411061"/>
            <a:ext cx="573074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Wstęp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pl-PL" sz="3400" dirty="0"/>
              <a:t>„Narodowa strategia walki z przemocą wobec dzieci” </a:t>
            </a:r>
            <a:r>
              <a:rPr lang="pl-PL" sz="3400" dirty="0" smtClean="0"/>
              <a:t/>
            </a:r>
            <a:br>
              <a:rPr lang="pl-PL" sz="3400" dirty="0" smtClean="0"/>
            </a:br>
            <a:r>
              <a:rPr lang="pl-PL" sz="3400" dirty="0" smtClean="0"/>
              <a:t>– </a:t>
            </a:r>
            <a:r>
              <a:rPr lang="pl-PL" sz="3400" b="1" dirty="0"/>
              <a:t>wszędzie</a:t>
            </a:r>
            <a:r>
              <a:rPr lang="pl-PL" sz="3400" dirty="0"/>
              <a:t>, </a:t>
            </a:r>
            <a:r>
              <a:rPr lang="pl-PL" sz="3400" dirty="0" smtClean="0"/>
              <a:t>gdzie przebywają </a:t>
            </a:r>
            <a:r>
              <a:rPr lang="pl-PL" sz="3400" dirty="0"/>
              <a:t>dzieci. </a:t>
            </a:r>
          </a:p>
          <a:p>
            <a:pPr>
              <a:spcBef>
                <a:spcPts val="2400"/>
              </a:spcBef>
            </a:pPr>
            <a:r>
              <a:rPr lang="pl-PL" sz="3400" b="1" dirty="0"/>
              <a:t>Ustawa</a:t>
            </a:r>
            <a:r>
              <a:rPr lang="pl-PL" sz="3400" dirty="0"/>
              <a:t> </a:t>
            </a:r>
            <a:r>
              <a:rPr lang="pl-PL" sz="3400" dirty="0" smtClean="0"/>
              <a:t>Kamilka</a:t>
            </a:r>
          </a:p>
          <a:p>
            <a:pPr>
              <a:spcBef>
                <a:spcPts val="2400"/>
              </a:spcBef>
            </a:pPr>
            <a:r>
              <a:rPr lang="pl-PL" sz="3400" dirty="0" smtClean="0"/>
              <a:t>Kościół </a:t>
            </a:r>
            <a:r>
              <a:rPr lang="pl-PL" sz="3400" b="1" dirty="0" smtClean="0"/>
              <a:t>liderem</a:t>
            </a:r>
            <a:r>
              <a:rPr lang="pl-PL" sz="3400" dirty="0" smtClean="0"/>
              <a:t> wdrażania standardów ochrony dzieci (SO)</a:t>
            </a:r>
            <a:endParaRPr lang="pl-PL" sz="3400" dirty="0"/>
          </a:p>
          <a:p>
            <a:pPr>
              <a:spcBef>
                <a:spcPts val="2400"/>
              </a:spcBef>
            </a:pPr>
            <a:r>
              <a:rPr lang="pl-PL" sz="3400" dirty="0"/>
              <a:t>Ludzie Kościoła – ustawowa i moralna </a:t>
            </a:r>
            <a:r>
              <a:rPr lang="pl-PL" sz="3400" b="1" dirty="0"/>
              <a:t>odpowiedzialność</a:t>
            </a:r>
            <a:r>
              <a:rPr lang="pl-PL" sz="3400" dirty="0"/>
              <a:t> za bezpieczne i przyjazne środowisko dzieci i osób bezbronnych.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STANDARD 2 </a:t>
            </a:r>
            <a:r>
              <a:rPr lang="pl-PL" b="1" dirty="0" smtClean="0"/>
              <a:t>– </a:t>
            </a:r>
            <a:r>
              <a:rPr lang="pl-PL" dirty="0" smtClean="0"/>
              <a:t>c. 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pl-PL" b="1" dirty="0" smtClean="0"/>
              <a:t>Duszpasterzy dzieci ma obowiązek dbać o:</a:t>
            </a:r>
            <a:endParaRPr lang="pl-PL" dirty="0" smtClean="0"/>
          </a:p>
          <a:p>
            <a:pPr marL="457200" lvl="1" indent="0">
              <a:buNone/>
            </a:pPr>
            <a:endParaRPr lang="pl-PL" sz="900" dirty="0" smtClean="0"/>
          </a:p>
          <a:p>
            <a:pPr lvl="1"/>
            <a:r>
              <a:rPr lang="pl-PL" sz="3000" dirty="0" smtClean="0"/>
              <a:t>własną </a:t>
            </a:r>
            <a:r>
              <a:rPr lang="pl-PL" sz="3000" b="1" dirty="0" smtClean="0"/>
              <a:t>dojrzałość</a:t>
            </a:r>
            <a:r>
              <a:rPr lang="pl-PL" sz="3000" dirty="0"/>
              <a:t>,</a:t>
            </a:r>
            <a:r>
              <a:rPr lang="pl-PL" sz="3000" dirty="0" smtClean="0"/>
              <a:t> </a:t>
            </a:r>
            <a:endParaRPr lang="pl-PL" sz="3000" dirty="0"/>
          </a:p>
          <a:p>
            <a:pPr lvl="1"/>
            <a:r>
              <a:rPr lang="pl-PL" sz="3000" b="1" dirty="0"/>
              <a:t>dobór</a:t>
            </a:r>
            <a:r>
              <a:rPr lang="pl-PL" sz="3000" dirty="0"/>
              <a:t> animatorów, wychowawców itd</a:t>
            </a:r>
            <a:r>
              <a:rPr lang="pl-PL" sz="3000" dirty="0" smtClean="0"/>
              <a:t>., </a:t>
            </a:r>
            <a:endParaRPr lang="pl-PL" sz="3000" dirty="0"/>
          </a:p>
          <a:p>
            <a:pPr lvl="1"/>
            <a:r>
              <a:rPr lang="pl-PL" sz="3000" b="1" dirty="0"/>
              <a:t>rozwój</a:t>
            </a:r>
            <a:r>
              <a:rPr lang="pl-PL" sz="3000" dirty="0"/>
              <a:t> </a:t>
            </a:r>
            <a:r>
              <a:rPr lang="pl-PL" sz="3000" dirty="0" smtClean="0"/>
              <a:t>dzieci</a:t>
            </a:r>
            <a:r>
              <a:rPr lang="pl-PL" sz="3000" dirty="0"/>
              <a:t>,</a:t>
            </a:r>
          </a:p>
          <a:p>
            <a:pPr lvl="1"/>
            <a:r>
              <a:rPr lang="pl-PL" sz="3000" dirty="0"/>
              <a:t>zasady </a:t>
            </a:r>
            <a:r>
              <a:rPr lang="pl-PL" sz="3000" b="1" dirty="0" smtClean="0"/>
              <a:t>kultury</a:t>
            </a:r>
            <a:r>
              <a:rPr lang="pl-PL" sz="3000" dirty="0"/>
              <a:t>,</a:t>
            </a:r>
          </a:p>
          <a:p>
            <a:pPr lvl="1"/>
            <a:r>
              <a:rPr lang="pl-PL" sz="3000" b="1" dirty="0"/>
              <a:t>równe </a:t>
            </a:r>
            <a:r>
              <a:rPr lang="pl-PL" sz="3000" dirty="0"/>
              <a:t>traktowanie wszystkich </a:t>
            </a:r>
            <a:r>
              <a:rPr lang="pl-PL" sz="3000" dirty="0" smtClean="0"/>
              <a:t>dzieci, </a:t>
            </a:r>
            <a:endParaRPr lang="pl-PL" sz="3000" dirty="0"/>
          </a:p>
          <a:p>
            <a:pPr lvl="1"/>
            <a:r>
              <a:rPr lang="pl-PL" sz="3000" dirty="0"/>
              <a:t>prawo do </a:t>
            </a:r>
            <a:r>
              <a:rPr lang="pl-PL" sz="3000" b="1" dirty="0"/>
              <a:t>nienaruszalności </a:t>
            </a:r>
            <a:r>
              <a:rPr lang="pl-PL" sz="3000" dirty="0"/>
              <a:t>cielesnej i </a:t>
            </a:r>
            <a:r>
              <a:rPr lang="pl-PL" sz="3000" dirty="0" smtClean="0"/>
              <a:t>prywatności, </a:t>
            </a:r>
            <a:endParaRPr lang="pl-PL" sz="3000" dirty="0"/>
          </a:p>
          <a:p>
            <a:pPr lvl="1"/>
            <a:r>
              <a:rPr lang="pl-PL" sz="3000" dirty="0"/>
              <a:t>organizowanie duszpasterstwa w miejscach </a:t>
            </a:r>
            <a:r>
              <a:rPr lang="pl-PL" sz="3000" b="1" dirty="0" smtClean="0"/>
              <a:t>bezpiecznych</a:t>
            </a:r>
            <a:r>
              <a:rPr lang="pl-PL" sz="3000" dirty="0"/>
              <a:t>,</a:t>
            </a:r>
            <a:r>
              <a:rPr lang="pl-PL" sz="3000" dirty="0" smtClean="0"/>
              <a:t> </a:t>
            </a:r>
            <a:endParaRPr lang="pl-PL" sz="3000" dirty="0"/>
          </a:p>
          <a:p>
            <a:pPr lvl="1"/>
            <a:r>
              <a:rPr lang="pl-PL" sz="3000" dirty="0"/>
              <a:t>transparentny kontakt z </a:t>
            </a:r>
            <a:r>
              <a:rPr lang="pl-PL" sz="3000" b="1" dirty="0"/>
              <a:t>rodzicami </a:t>
            </a:r>
            <a:r>
              <a:rPr lang="pl-PL" sz="3000" dirty="0" smtClean="0"/>
              <a:t>dzieci, </a:t>
            </a:r>
            <a:endParaRPr lang="pl-PL" sz="3000" dirty="0"/>
          </a:p>
          <a:p>
            <a:pPr lvl="1"/>
            <a:r>
              <a:rPr lang="pl-PL" sz="3000" dirty="0"/>
              <a:t>prywatność i ochronę </a:t>
            </a:r>
            <a:r>
              <a:rPr lang="pl-PL" sz="3000" b="1" dirty="0"/>
              <a:t>wizerunku </a:t>
            </a:r>
            <a:r>
              <a:rPr lang="pl-PL" sz="3000" dirty="0"/>
              <a:t>oraz danych osobowych dzieci</a:t>
            </a:r>
            <a:r>
              <a:rPr lang="pl-PL" sz="3000" dirty="0" smtClean="0"/>
              <a:t>.</a:t>
            </a:r>
            <a:endParaRPr lang="pl-PL" sz="3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STANDARD </a:t>
            </a:r>
            <a:r>
              <a:rPr lang="pl-PL" dirty="0" smtClean="0"/>
              <a:t>3 – </a:t>
            </a:r>
            <a:r>
              <a:rPr lang="pl-PL" b="1" dirty="0" smtClean="0"/>
              <a:t>Sposób </a:t>
            </a:r>
            <a:r>
              <a:rPr lang="pl-PL" b="1" dirty="0"/>
              <a:t>reagowania na oskarżenia lub niewłaściwe </a:t>
            </a:r>
            <a:r>
              <a:rPr lang="pl-PL" b="1" dirty="0" smtClean="0"/>
              <a:t>zachowania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3437"/>
          </a:xfrm>
        </p:spPr>
        <p:txBody>
          <a:bodyPr>
            <a:normAutofit fontScale="85000" lnSpcReduction="10000"/>
          </a:bodyPr>
          <a:lstStyle/>
          <a:p>
            <a:r>
              <a:rPr lang="pl-PL" sz="2900" dirty="0"/>
              <a:t>G</a:t>
            </a:r>
            <a:r>
              <a:rPr lang="pl-PL" sz="2900" dirty="0" smtClean="0"/>
              <a:t>dy </a:t>
            </a:r>
            <a:r>
              <a:rPr lang="pl-PL" sz="2900" dirty="0"/>
              <a:t>sprawcą </a:t>
            </a:r>
            <a:r>
              <a:rPr lang="pl-PL" sz="2900" b="1" dirty="0" smtClean="0"/>
              <a:t>przemocy</a:t>
            </a:r>
            <a:r>
              <a:rPr lang="pl-PL" sz="2900" dirty="0" smtClean="0"/>
              <a:t> jest </a:t>
            </a:r>
            <a:r>
              <a:rPr lang="pl-PL" sz="2900" dirty="0"/>
              <a:t>osoba dorosła lub </a:t>
            </a:r>
            <a:r>
              <a:rPr lang="pl-PL" sz="2900" dirty="0" smtClean="0"/>
              <a:t>dziecko - zgłoszenie </a:t>
            </a:r>
            <a:r>
              <a:rPr lang="pl-PL" sz="2900" dirty="0"/>
              <a:t>do organów ścigania </a:t>
            </a:r>
            <a:r>
              <a:rPr lang="pl-PL" sz="2900" dirty="0" smtClean="0"/>
              <a:t>lub/i do </a:t>
            </a:r>
            <a:r>
              <a:rPr lang="pl-PL" sz="2900" dirty="0"/>
              <a:t>delegata diecezji. </a:t>
            </a:r>
            <a:r>
              <a:rPr lang="pl-PL" sz="2900" dirty="0" smtClean="0"/>
              <a:t>Zaniedbanie </a:t>
            </a:r>
            <a:r>
              <a:rPr lang="pl-PL" sz="2900" dirty="0"/>
              <a:t>- do </a:t>
            </a:r>
            <a:r>
              <a:rPr lang="pl-PL" sz="2900" dirty="0" smtClean="0"/>
              <a:t>3 l. pozbawienia </a:t>
            </a:r>
            <a:r>
              <a:rPr lang="pl-PL" sz="2900" dirty="0"/>
              <a:t>wolności.</a:t>
            </a:r>
          </a:p>
          <a:p>
            <a:r>
              <a:rPr lang="pl-PL" sz="2900" b="1" dirty="0"/>
              <a:t>Niewłaściwe zachowanie </a:t>
            </a:r>
            <a:r>
              <a:rPr lang="pl-PL" sz="2900" dirty="0" smtClean="0"/>
              <a:t>świeckich </a:t>
            </a:r>
            <a:r>
              <a:rPr lang="pl-PL" sz="2900" dirty="0"/>
              <a:t>zatrudnionych </a:t>
            </a:r>
            <a:r>
              <a:rPr lang="pl-PL" sz="2900" dirty="0" smtClean="0"/>
              <a:t>lub </a:t>
            </a:r>
            <a:r>
              <a:rPr lang="pl-PL" sz="2900" dirty="0"/>
              <a:t>wolontariuszy -  rozmowa </a:t>
            </a:r>
            <a:r>
              <a:rPr lang="pl-PL" sz="2900" dirty="0" smtClean="0"/>
              <a:t>i, w </a:t>
            </a:r>
            <a:r>
              <a:rPr lang="pl-PL" sz="2900" dirty="0"/>
              <a:t>razie </a:t>
            </a:r>
            <a:r>
              <a:rPr lang="pl-PL" sz="2900" dirty="0" smtClean="0"/>
              <a:t>potrzeby, okresowe </a:t>
            </a:r>
            <a:r>
              <a:rPr lang="pl-PL" sz="2900" dirty="0"/>
              <a:t>lub stałe wycofanie z </a:t>
            </a:r>
            <a:r>
              <a:rPr lang="pl-PL" sz="2900" dirty="0" smtClean="0"/>
              <a:t>pracy/posługi. </a:t>
            </a:r>
            <a:endParaRPr lang="pl-PL" sz="2900" dirty="0"/>
          </a:p>
          <a:p>
            <a:r>
              <a:rPr lang="pl-PL" sz="2900" dirty="0"/>
              <a:t>Niewłaściwe zachowanie </a:t>
            </a:r>
            <a:r>
              <a:rPr lang="pl-PL" sz="2900" b="1" dirty="0"/>
              <a:t>dziecka</a:t>
            </a:r>
            <a:r>
              <a:rPr lang="pl-PL" sz="2900" dirty="0"/>
              <a:t> – zawiadomienie rodziców. </a:t>
            </a:r>
          </a:p>
          <a:p>
            <a:r>
              <a:rPr lang="pl-PL" sz="2900" dirty="0"/>
              <a:t>Osoba odpowiedzialna za przyjmowanie zgłoszeń współpracuje z proboszczem </a:t>
            </a:r>
            <a:r>
              <a:rPr lang="pl-PL" sz="2900" dirty="0" smtClean="0"/>
              <a:t/>
            </a:r>
            <a:br>
              <a:rPr lang="pl-PL" sz="2900" dirty="0" smtClean="0"/>
            </a:br>
            <a:r>
              <a:rPr lang="pl-PL" sz="2900" dirty="0" smtClean="0"/>
              <a:t>i </a:t>
            </a:r>
            <a:r>
              <a:rPr lang="pl-PL" sz="2900" dirty="0"/>
              <a:t>delegatem diecezjalnym</a:t>
            </a:r>
            <a:r>
              <a:rPr lang="pl-PL" sz="2100" dirty="0"/>
              <a:t>/zakonnym</a:t>
            </a:r>
            <a:r>
              <a:rPr lang="pl-PL" sz="2900" dirty="0"/>
              <a:t> </a:t>
            </a:r>
            <a:r>
              <a:rPr lang="pl-PL" sz="2900" dirty="0" smtClean="0"/>
              <a:t>(w sytuacji duchownych i świeckich </a:t>
            </a:r>
            <a:r>
              <a:rPr lang="pl-PL" sz="2900" dirty="0"/>
              <a:t>pełniących urzędy </a:t>
            </a:r>
            <a:r>
              <a:rPr lang="pl-PL" sz="2900" dirty="0" smtClean="0"/>
              <a:t>kościelne)</a:t>
            </a:r>
            <a:endParaRPr lang="pl-PL" sz="2900" dirty="0"/>
          </a:p>
          <a:p>
            <a:r>
              <a:rPr lang="pl-PL" sz="2900" dirty="0" smtClean="0"/>
              <a:t>Każdą informację </a:t>
            </a:r>
            <a:r>
              <a:rPr lang="pl-PL" sz="2900" dirty="0"/>
              <a:t>o niewłaściwym zachowaniu </a:t>
            </a:r>
            <a:r>
              <a:rPr lang="pl-PL" sz="2900" dirty="0" smtClean="0"/>
              <a:t>traktujemy </a:t>
            </a:r>
            <a:r>
              <a:rPr lang="pl-PL" sz="2900" b="1" dirty="0" smtClean="0"/>
              <a:t>poważnie</a:t>
            </a:r>
            <a:r>
              <a:rPr lang="pl-PL" sz="2900" dirty="0"/>
              <a:t>.</a:t>
            </a:r>
          </a:p>
          <a:p>
            <a:r>
              <a:rPr lang="pl-PL" sz="2900" dirty="0"/>
              <a:t>Informacja od dziecka, że doświadcza ono przemocy – </a:t>
            </a:r>
            <a:r>
              <a:rPr lang="pl-PL" sz="2900" b="1" dirty="0"/>
              <a:t>społeczny obowiązek </a:t>
            </a:r>
            <a:r>
              <a:rPr lang="pl-PL" sz="2900" dirty="0" smtClean="0"/>
              <a:t>zawiadomienia </a:t>
            </a:r>
            <a:r>
              <a:rPr lang="pl-PL" sz="2900" dirty="0" err="1" smtClean="0"/>
              <a:t>prokuratory</a:t>
            </a:r>
            <a:r>
              <a:rPr lang="pl-PL" sz="2900" dirty="0" smtClean="0"/>
              <a:t> </a:t>
            </a:r>
            <a:r>
              <a:rPr lang="pl-PL" sz="2900" dirty="0"/>
              <a:t>lub </a:t>
            </a:r>
            <a:r>
              <a:rPr lang="pl-PL" sz="2900" dirty="0" smtClean="0"/>
              <a:t>policji.</a:t>
            </a:r>
            <a:endParaRPr lang="pl-PL" sz="2900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536200"/>
              </p:ext>
            </p:extLst>
          </p:nvPr>
        </p:nvGraphicFramePr>
        <p:xfrm>
          <a:off x="10014" y="1"/>
          <a:ext cx="1218198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5" imgW="11334743" imgH="8020037" progId="Acrobat.Document.DC">
                  <p:embed/>
                </p:oleObj>
              </mc:Choice>
              <mc:Fallback>
                <p:oleObj name="Acrobat Document" r:id="rId5" imgW="11334743" imgH="802003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14" y="1"/>
                        <a:ext cx="12181986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9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STANDARD </a:t>
            </a:r>
            <a:r>
              <a:rPr lang="pl-PL" dirty="0" smtClean="0"/>
              <a:t>4 – </a:t>
            </a:r>
            <a:r>
              <a:rPr lang="pl-PL" b="1" dirty="0" smtClean="0"/>
              <a:t>Zapewnienie </a:t>
            </a:r>
            <a:r>
              <a:rPr lang="pl-PL" b="1" dirty="0"/>
              <a:t>opieki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i wsparcia osobom, które </a:t>
            </a:r>
            <a:r>
              <a:rPr lang="pl-PL" b="1" dirty="0"/>
              <a:t>zgłaszają </a:t>
            </a:r>
            <a:r>
              <a:rPr lang="pl-PL" b="1" dirty="0" smtClean="0"/>
              <a:t>krzywdę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przyjęcie</a:t>
            </a:r>
            <a:r>
              <a:rPr lang="pl-PL" dirty="0" smtClean="0"/>
              <a:t> </a:t>
            </a:r>
            <a:r>
              <a:rPr lang="pl-PL" dirty="0"/>
              <a:t>z szacunkiem i uważne </a:t>
            </a:r>
            <a:r>
              <a:rPr lang="pl-PL" dirty="0" smtClean="0"/>
              <a:t>wysłuchanie, </a:t>
            </a:r>
            <a:endParaRPr lang="pl-PL" dirty="0"/>
          </a:p>
          <a:p>
            <a:r>
              <a:rPr lang="pl-PL" b="1" dirty="0" smtClean="0"/>
              <a:t>informacja</a:t>
            </a:r>
            <a:r>
              <a:rPr lang="pl-PL" dirty="0" smtClean="0"/>
              <a:t> </a:t>
            </a:r>
            <a:r>
              <a:rPr lang="pl-PL" dirty="0"/>
              <a:t>o formach pomocy w parafii lub poza </a:t>
            </a:r>
            <a:r>
              <a:rPr lang="pl-PL" dirty="0" smtClean="0"/>
              <a:t>nią, </a:t>
            </a:r>
            <a:endParaRPr lang="pl-PL" dirty="0"/>
          </a:p>
          <a:p>
            <a:r>
              <a:rPr lang="pl-PL" b="1" dirty="0" smtClean="0"/>
              <a:t>odseparowanie</a:t>
            </a:r>
            <a:r>
              <a:rPr lang="pl-PL" dirty="0" smtClean="0"/>
              <a:t> </a:t>
            </a:r>
            <a:r>
              <a:rPr lang="pl-PL" dirty="0"/>
              <a:t>od </a:t>
            </a:r>
            <a:r>
              <a:rPr lang="pl-PL" dirty="0" smtClean="0"/>
              <a:t>wskazanego </a:t>
            </a:r>
            <a:r>
              <a:rPr lang="pl-PL" dirty="0"/>
              <a:t>jako </a:t>
            </a:r>
            <a:r>
              <a:rPr lang="pl-PL" dirty="0" smtClean="0"/>
              <a:t>sprawcy,</a:t>
            </a:r>
            <a:endParaRPr lang="pl-PL" dirty="0"/>
          </a:p>
          <a:p>
            <a:r>
              <a:rPr lang="pl-PL" b="1" dirty="0" smtClean="0"/>
              <a:t>nieobarczanie</a:t>
            </a:r>
            <a:r>
              <a:rPr lang="pl-PL" dirty="0" smtClean="0"/>
              <a:t> skrzywdzonych kosztami </a:t>
            </a:r>
            <a:r>
              <a:rPr lang="pl-PL" dirty="0"/>
              <a:t>udzielanej im pomocy. </a:t>
            </a:r>
          </a:p>
          <a:p>
            <a:r>
              <a:rPr lang="pl-PL" b="1" dirty="0" smtClean="0"/>
              <a:t>troska</a:t>
            </a:r>
            <a:r>
              <a:rPr lang="pl-PL" dirty="0" smtClean="0"/>
              <a:t> </a:t>
            </a:r>
            <a:r>
              <a:rPr lang="pl-PL" dirty="0"/>
              <a:t>duszpasterska o osobę </a:t>
            </a:r>
            <a:r>
              <a:rPr lang="pl-PL" dirty="0" smtClean="0"/>
              <a:t>skrzywdzoną i </a:t>
            </a:r>
            <a:r>
              <a:rPr lang="pl-PL" dirty="0"/>
              <a:t>jej środowisko </a:t>
            </a:r>
          </a:p>
          <a:p>
            <a:r>
              <a:rPr lang="pl-PL" b="1" dirty="0" smtClean="0"/>
              <a:t>informacja</a:t>
            </a:r>
            <a:r>
              <a:rPr lang="pl-PL" dirty="0" smtClean="0"/>
              <a:t> </a:t>
            </a:r>
            <a:r>
              <a:rPr lang="pl-PL" dirty="0"/>
              <a:t>w parafii </a:t>
            </a:r>
            <a:r>
              <a:rPr lang="pl-PL" dirty="0" smtClean="0"/>
              <a:t>– Uwaga na dobre imię </a:t>
            </a:r>
            <a:r>
              <a:rPr lang="pl-PL" dirty="0"/>
              <a:t>osoby </a:t>
            </a:r>
            <a:r>
              <a:rPr lang="pl-PL" dirty="0" smtClean="0"/>
              <a:t>skrzywdzonej!, </a:t>
            </a:r>
            <a:endParaRPr lang="pl-PL" dirty="0"/>
          </a:p>
          <a:p>
            <a:r>
              <a:rPr lang="pl-PL" b="1" dirty="0" smtClean="0"/>
              <a:t>zgłoszenie</a:t>
            </a:r>
            <a:r>
              <a:rPr lang="pl-PL" dirty="0" smtClean="0"/>
              <a:t> </a:t>
            </a:r>
            <a:r>
              <a:rPr lang="pl-PL" dirty="0"/>
              <a:t>przestępstwa </a:t>
            </a:r>
            <a:r>
              <a:rPr lang="pl-PL" dirty="0" smtClean="0"/>
              <a:t>– </a:t>
            </a:r>
            <a:r>
              <a:rPr lang="pl-PL" i="1" dirty="0" smtClean="0"/>
              <a:t>Wytyczne</a:t>
            </a:r>
            <a:r>
              <a:rPr lang="pl-PL" dirty="0" smtClean="0"/>
              <a:t> </a:t>
            </a:r>
            <a:r>
              <a:rPr lang="pl-PL" i="1" dirty="0" smtClean="0"/>
              <a:t>KEP</a:t>
            </a:r>
            <a:r>
              <a:rPr lang="pl-PL" dirty="0" smtClean="0"/>
              <a:t>, </a:t>
            </a:r>
            <a:endParaRPr lang="pl-PL" dirty="0"/>
          </a:p>
          <a:p>
            <a:r>
              <a:rPr lang="pl-PL" b="1" dirty="0" smtClean="0"/>
              <a:t>informowanie</a:t>
            </a:r>
            <a:r>
              <a:rPr lang="pl-PL" dirty="0" smtClean="0"/>
              <a:t> </a:t>
            </a:r>
            <a:r>
              <a:rPr lang="pl-PL" dirty="0"/>
              <a:t>osoby zgłaszającej o podjętych w sprawie </a:t>
            </a:r>
            <a:r>
              <a:rPr lang="pl-PL" dirty="0" smtClean="0"/>
              <a:t>krokach</a:t>
            </a:r>
            <a:r>
              <a:rPr lang="pl-PL" dirty="0"/>
              <a:t>,</a:t>
            </a:r>
          </a:p>
          <a:p>
            <a:r>
              <a:rPr lang="pl-PL" dirty="0" smtClean="0"/>
              <a:t>osoby </a:t>
            </a:r>
            <a:r>
              <a:rPr lang="pl-PL" dirty="0"/>
              <a:t>zgłaszającej krzywdę </a:t>
            </a:r>
            <a:r>
              <a:rPr lang="pl-PL" b="1" dirty="0"/>
              <a:t>nie wolno zobowiązywać </a:t>
            </a:r>
            <a:r>
              <a:rPr lang="pl-PL" dirty="0"/>
              <a:t>do tajemnicy.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2" y="365125"/>
            <a:ext cx="1341236" cy="82912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035" y="1411061"/>
            <a:ext cx="573074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STANDARD </a:t>
            </a:r>
            <a:r>
              <a:rPr lang="pl-PL" dirty="0" smtClean="0"/>
              <a:t>5 – </a:t>
            </a:r>
            <a:r>
              <a:rPr lang="pl-PL" b="1" dirty="0" smtClean="0"/>
              <a:t>Postępowanie </a:t>
            </a:r>
            <a:r>
              <a:rPr lang="pl-PL" b="1" dirty="0"/>
              <a:t>ze skazanymi, oskarżonymi i podejrzanymi </a:t>
            </a:r>
            <a:r>
              <a:rPr lang="pl-PL" sz="3600" dirty="0" smtClean="0"/>
              <a:t>(s., o., p.) </a:t>
            </a:r>
            <a:br>
              <a:rPr lang="pl-PL" sz="3600" dirty="0" smtClean="0"/>
            </a:br>
            <a:r>
              <a:rPr lang="pl-PL" b="1" dirty="0" smtClean="0"/>
              <a:t>o </a:t>
            </a:r>
            <a:r>
              <a:rPr lang="pl-PL" b="1" dirty="0"/>
              <a:t>wykorzystanie seksualne i </a:t>
            </a:r>
            <a:r>
              <a:rPr lang="pl-PL" b="1" dirty="0" smtClean="0"/>
              <a:t>przemoc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697308" cy="4351338"/>
          </a:xfrm>
        </p:spPr>
        <p:txBody>
          <a:bodyPr>
            <a:normAutofit fontScale="92500" lnSpcReduction="10000"/>
          </a:bodyPr>
          <a:lstStyle/>
          <a:p>
            <a:endParaRPr lang="pl-PL" sz="1300" dirty="0" smtClean="0"/>
          </a:p>
          <a:p>
            <a:r>
              <a:rPr lang="pl-PL" dirty="0" smtClean="0"/>
              <a:t>Ogólna </a:t>
            </a:r>
            <a:r>
              <a:rPr lang="pl-PL" dirty="0"/>
              <a:t>zasada – </a:t>
            </a:r>
            <a:r>
              <a:rPr lang="pl-PL" dirty="0" err="1" smtClean="0"/>
              <a:t>s.,o.,p</a:t>
            </a:r>
            <a:r>
              <a:rPr lang="pl-PL" dirty="0" smtClean="0"/>
              <a:t>. </a:t>
            </a:r>
            <a:r>
              <a:rPr lang="pl-PL" b="1" dirty="0" smtClean="0"/>
              <a:t>nie powinni </a:t>
            </a:r>
            <a:r>
              <a:rPr lang="pl-PL" dirty="0"/>
              <a:t>pracować z </a:t>
            </a:r>
            <a:r>
              <a:rPr lang="pl-PL" dirty="0" smtClean="0"/>
              <a:t>dziećmi.</a:t>
            </a:r>
            <a:endParaRPr lang="pl-PL" dirty="0"/>
          </a:p>
          <a:p>
            <a:r>
              <a:rPr lang="pl-PL" dirty="0" smtClean="0"/>
              <a:t>Jeśli </a:t>
            </a:r>
            <a:r>
              <a:rPr lang="pl-PL" dirty="0"/>
              <a:t>podejrzani </a:t>
            </a:r>
            <a:r>
              <a:rPr lang="pl-PL" dirty="0" smtClean="0"/>
              <a:t>lub oskarżeni to:</a:t>
            </a:r>
          </a:p>
          <a:p>
            <a:pPr lvl="1"/>
            <a:r>
              <a:rPr lang="pl-PL" b="1" dirty="0" smtClean="0"/>
              <a:t>dzieci</a:t>
            </a:r>
            <a:r>
              <a:rPr lang="pl-PL" dirty="0" smtClean="0"/>
              <a:t>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dirty="0" smtClean="0"/>
              <a:t> </a:t>
            </a:r>
            <a:r>
              <a:rPr lang="pl-PL" dirty="0"/>
              <a:t>współpraca z rodzicami/opiekunami </a:t>
            </a:r>
          </a:p>
          <a:p>
            <a:pPr lvl="1"/>
            <a:r>
              <a:rPr lang="pl-PL" b="1" dirty="0" smtClean="0"/>
              <a:t>duchowni</a:t>
            </a:r>
            <a:r>
              <a:rPr lang="pl-PL" dirty="0" smtClean="0"/>
              <a:t> </a:t>
            </a:r>
            <a:r>
              <a:rPr lang="pl-PL" dirty="0"/>
              <a:t>lub osoby </a:t>
            </a:r>
            <a:r>
              <a:rPr lang="pl-PL" dirty="0" smtClean="0"/>
              <a:t>konsekrowane </a:t>
            </a:r>
            <a:r>
              <a:rPr lang="pl-PL" dirty="0" smtClean="0">
                <a:sym typeface="Wingdings" panose="05000000000000000000" pitchFamily="2" charset="2"/>
              </a:rPr>
              <a:t> zachować </a:t>
            </a:r>
            <a:r>
              <a:rPr lang="pl-PL" dirty="0" smtClean="0"/>
              <a:t>wskazania </a:t>
            </a:r>
            <a:r>
              <a:rPr lang="pl-PL" dirty="0"/>
              <a:t>biskupa </a:t>
            </a:r>
            <a:r>
              <a:rPr lang="pl-PL" dirty="0" smtClean="0"/>
              <a:t>lub </a:t>
            </a:r>
            <a:r>
              <a:rPr lang="pl-PL" dirty="0"/>
              <a:t>przełożonych. </a:t>
            </a:r>
          </a:p>
          <a:p>
            <a:pPr lvl="1"/>
            <a:r>
              <a:rPr lang="pl-PL" b="1" dirty="0" smtClean="0"/>
              <a:t>proboszczowie</a:t>
            </a:r>
            <a:r>
              <a:rPr lang="pl-PL" dirty="0" smtClean="0"/>
              <a:t> </a:t>
            </a:r>
            <a:r>
              <a:rPr lang="pl-PL" dirty="0" smtClean="0">
                <a:sym typeface="Wingdings" panose="05000000000000000000" pitchFamily="2" charset="2"/>
              </a:rPr>
              <a:t> </a:t>
            </a:r>
            <a:r>
              <a:rPr lang="pl-PL" dirty="0" smtClean="0"/>
              <a:t>osoba </a:t>
            </a:r>
            <a:r>
              <a:rPr lang="pl-PL" dirty="0"/>
              <a:t>odpowiedzialna za interwencję zgłasza sprawę do diecezjalnego</a:t>
            </a:r>
            <a:r>
              <a:rPr lang="pl-PL" sz="1700" dirty="0"/>
              <a:t>/zakonnego</a:t>
            </a:r>
            <a:r>
              <a:rPr lang="pl-PL" dirty="0"/>
              <a:t> delegata ds. ochrony dzieci i młodzieży. </a:t>
            </a:r>
          </a:p>
          <a:p>
            <a:pPr lvl="1"/>
            <a:r>
              <a:rPr lang="pl-PL" b="1" dirty="0" smtClean="0"/>
              <a:t>świeccy</a:t>
            </a:r>
            <a:r>
              <a:rPr lang="pl-PL" dirty="0" smtClean="0"/>
              <a:t>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dirty="0" smtClean="0"/>
              <a:t> </a:t>
            </a:r>
            <a:r>
              <a:rPr lang="pl-PL" dirty="0"/>
              <a:t>odsunięcie od pracy z dziećmi do wyjaśnienia </a:t>
            </a:r>
            <a:r>
              <a:rPr lang="pl-PL" dirty="0" smtClean="0"/>
              <a:t>lub </a:t>
            </a:r>
            <a:r>
              <a:rPr lang="pl-PL" dirty="0"/>
              <a:t>decyzji prokuratury </a:t>
            </a:r>
          </a:p>
          <a:p>
            <a:r>
              <a:rPr lang="pl-PL" dirty="0"/>
              <a:t>Wobec </a:t>
            </a:r>
            <a:r>
              <a:rPr lang="pl-PL" dirty="0" smtClean="0"/>
              <a:t>wszystkich:</a:t>
            </a:r>
            <a:endParaRPr lang="pl-PL" dirty="0"/>
          </a:p>
          <a:p>
            <a:pPr lvl="1"/>
            <a:r>
              <a:rPr lang="pl-PL" b="1" dirty="0"/>
              <a:t>opieka</a:t>
            </a:r>
            <a:r>
              <a:rPr lang="pl-PL" dirty="0"/>
              <a:t> </a:t>
            </a:r>
            <a:r>
              <a:rPr lang="pl-PL" dirty="0" smtClean="0"/>
              <a:t>psychologiczna</a:t>
            </a:r>
            <a:r>
              <a:rPr lang="pl-PL" dirty="0"/>
              <a:t>, </a:t>
            </a:r>
            <a:r>
              <a:rPr lang="pl-PL" dirty="0" smtClean="0"/>
              <a:t>duszpasterska,</a:t>
            </a:r>
          </a:p>
          <a:p>
            <a:pPr lvl="1"/>
            <a:r>
              <a:rPr lang="pl-PL" b="1" dirty="0" smtClean="0"/>
              <a:t>troska</a:t>
            </a:r>
            <a:r>
              <a:rPr lang="pl-PL" dirty="0" smtClean="0"/>
              <a:t> </a:t>
            </a:r>
            <a:r>
              <a:rPr lang="pl-PL" dirty="0"/>
              <a:t>o zachowanie dobrego imienia domniemanego </a:t>
            </a:r>
            <a:r>
              <a:rPr lang="pl-PL" dirty="0" smtClean="0"/>
              <a:t>sprawcy</a:t>
            </a:r>
            <a:r>
              <a:rPr lang="pl-PL" dirty="0"/>
              <a:t>,</a:t>
            </a:r>
          </a:p>
          <a:p>
            <a:pPr lvl="1"/>
            <a:r>
              <a:rPr lang="pl-PL" dirty="0" smtClean="0"/>
              <a:t>fałszywe oskarżenie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dirty="0" smtClean="0"/>
              <a:t> </a:t>
            </a:r>
            <a:r>
              <a:rPr lang="pl-PL" dirty="0"/>
              <a:t>komunikat biskupa o </a:t>
            </a:r>
            <a:r>
              <a:rPr lang="pl-PL" b="1" dirty="0"/>
              <a:t>niewinności</a:t>
            </a:r>
            <a:r>
              <a:rPr lang="pl-PL" dirty="0"/>
              <a:t> oskarżonego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STANDARD </a:t>
            </a:r>
            <a:r>
              <a:rPr lang="pl-PL" dirty="0" smtClean="0"/>
              <a:t>6 – </a:t>
            </a:r>
            <a:r>
              <a:rPr lang="pl-PL" b="1" dirty="0" smtClean="0"/>
              <a:t>Zasady </a:t>
            </a:r>
            <a:r>
              <a:rPr lang="pl-PL" b="1" dirty="0"/>
              <a:t>chroniące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obszarze parafialnym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pl-PL" sz="4200" b="1" dirty="0"/>
              <a:t>Zasady </a:t>
            </a:r>
            <a:r>
              <a:rPr lang="pl-PL" sz="4200" b="1" dirty="0" smtClean="0"/>
              <a:t>w kontakcie bezpośrednim </a:t>
            </a:r>
            <a:br>
              <a:rPr lang="pl-PL" sz="4200" b="1" dirty="0" smtClean="0"/>
            </a:br>
            <a:r>
              <a:rPr lang="pl-PL" sz="4200" dirty="0" smtClean="0"/>
              <a:t>(relacje dorosły-dziecko i między dziećmi)</a:t>
            </a:r>
            <a:r>
              <a:rPr lang="pl-PL" sz="4200" b="1" dirty="0" smtClean="0"/>
              <a:t> </a:t>
            </a:r>
            <a:endParaRPr lang="pl-PL" sz="4200" dirty="0" smtClean="0"/>
          </a:p>
          <a:p>
            <a:pPr lvl="1">
              <a:spcBef>
                <a:spcPts val="1200"/>
              </a:spcBef>
            </a:pPr>
            <a:r>
              <a:rPr lang="pl-PL" sz="3100" dirty="0" smtClean="0"/>
              <a:t>spotkania z dziećmi w miejscach </a:t>
            </a:r>
            <a:r>
              <a:rPr lang="pl-PL" sz="3100" b="1" dirty="0" smtClean="0"/>
              <a:t>oficjalnych</a:t>
            </a:r>
            <a:r>
              <a:rPr lang="pl-PL" sz="3100" dirty="0" smtClean="0"/>
              <a:t>, ogólnodostępnych i przygotowanych. </a:t>
            </a:r>
          </a:p>
          <a:p>
            <a:pPr lvl="1">
              <a:spcBef>
                <a:spcPts val="1200"/>
              </a:spcBef>
            </a:pPr>
            <a:r>
              <a:rPr lang="pl-PL" sz="3100" b="1" dirty="0" smtClean="0"/>
              <a:t>nie sam </a:t>
            </a:r>
            <a:r>
              <a:rPr lang="pl-PL" sz="3100" b="1" dirty="0"/>
              <a:t>na sam </a:t>
            </a:r>
            <a:r>
              <a:rPr lang="pl-PL" sz="3100" dirty="0"/>
              <a:t>w warunkach odizolowanych. </a:t>
            </a:r>
          </a:p>
          <a:p>
            <a:pPr lvl="1">
              <a:spcBef>
                <a:spcPts val="1200"/>
              </a:spcBef>
            </a:pPr>
            <a:r>
              <a:rPr lang="pl-PL" sz="3100" dirty="0"/>
              <a:t>indywidualne spotkania za wiedzą rodziców lub przełożonego nie w warunkach </a:t>
            </a:r>
            <a:r>
              <a:rPr lang="pl-PL" sz="3100" dirty="0" smtClean="0"/>
              <a:t>odizolowanych (nie mnożyć)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pl-PL" sz="3100" b="1" dirty="0" smtClean="0"/>
              <a:t>do </a:t>
            </a:r>
            <a:r>
              <a:rPr lang="pl-PL" sz="3100" b="1" dirty="0"/>
              <a:t>20.00. 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pl-PL" sz="3100" dirty="0"/>
              <a:t>nie w parafialnych mieszkaniach bez opieki rodzica lub opiekuna. 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pl-PL" sz="3100" dirty="0"/>
              <a:t>nie w miejscach lub w sprawach niezwiązanych ze posługą lub formacją. </a:t>
            </a:r>
          </a:p>
          <a:p>
            <a:pPr lvl="1">
              <a:spcBef>
                <a:spcPts val="1200"/>
              </a:spcBef>
            </a:pPr>
            <a:r>
              <a:rPr lang="pl-PL" sz="3100" dirty="0" smtClean="0"/>
              <a:t>dzieci </a:t>
            </a:r>
            <a:r>
              <a:rPr lang="pl-PL" sz="3100" dirty="0"/>
              <a:t>tylko pod opieką </a:t>
            </a:r>
            <a:r>
              <a:rPr lang="pl-PL" sz="3100" dirty="0" smtClean="0"/>
              <a:t>dorosłych </a:t>
            </a:r>
            <a:r>
              <a:rPr lang="pl-PL" sz="3100" dirty="0"/>
              <a:t>(</a:t>
            </a:r>
            <a:r>
              <a:rPr lang="pl-PL" sz="3100" dirty="0" smtClean="0"/>
              <a:t>wyjątki: np</a:t>
            </a:r>
            <a:r>
              <a:rPr lang="pl-PL" sz="3100" dirty="0"/>
              <a:t>. </a:t>
            </a:r>
            <a:r>
              <a:rPr lang="pl-PL" sz="3100" dirty="0" smtClean="0"/>
              <a:t>Ruch </a:t>
            </a:r>
            <a:r>
              <a:rPr lang="pl-PL" sz="3100" dirty="0"/>
              <a:t>Światło-Życie, KSM – własne standardy). </a:t>
            </a:r>
            <a:r>
              <a:rPr lang="pl-PL" sz="3100" b="1" dirty="0" smtClean="0"/>
              <a:t>Trzeźwi opiekunowie!</a:t>
            </a:r>
            <a:endParaRPr lang="pl-PL" sz="3100" b="1" dirty="0"/>
          </a:p>
          <a:p>
            <a:pPr lvl="1">
              <a:spcBef>
                <a:spcPts val="1200"/>
              </a:spcBef>
            </a:pPr>
            <a:r>
              <a:rPr lang="pl-PL" sz="3100" dirty="0"/>
              <a:t>spotkania formacyjne w domach rodzin </a:t>
            </a:r>
            <a:r>
              <a:rPr lang="pl-PL" sz="3100" b="1" dirty="0"/>
              <a:t>tylko w grupie</a:t>
            </a:r>
            <a:r>
              <a:rPr lang="pl-PL" sz="3100" dirty="0"/>
              <a:t>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2" y="365125"/>
            <a:ext cx="1341236" cy="8291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035" y="1411061"/>
            <a:ext cx="573074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STANDARD </a:t>
            </a:r>
            <a:r>
              <a:rPr lang="pl-PL" dirty="0" smtClean="0"/>
              <a:t>6 – </a:t>
            </a:r>
            <a:r>
              <a:rPr lang="pl-PL" b="1" dirty="0" smtClean="0"/>
              <a:t>Zasady </a:t>
            </a:r>
            <a:r>
              <a:rPr lang="pl-PL" b="1" dirty="0"/>
              <a:t>chroniące </a:t>
            </a:r>
            <a:r>
              <a:rPr lang="pl-PL" dirty="0" smtClean="0"/>
              <a:t>c.d.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pl-PL" sz="4200" b="1" dirty="0"/>
              <a:t>Zasady </a:t>
            </a:r>
            <a:r>
              <a:rPr lang="pl-PL" sz="4200" b="1" dirty="0" smtClean="0"/>
              <a:t>w kontakcie bezpośrednim </a:t>
            </a:r>
            <a:r>
              <a:rPr lang="pl-PL" sz="4200" dirty="0" smtClean="0"/>
              <a:t>c.d.</a:t>
            </a:r>
          </a:p>
          <a:p>
            <a:pPr>
              <a:spcBef>
                <a:spcPts val="1200"/>
              </a:spcBef>
            </a:pPr>
            <a:r>
              <a:rPr lang="pl-PL" sz="3300" dirty="0" smtClean="0"/>
              <a:t>zakaz </a:t>
            </a:r>
            <a:r>
              <a:rPr lang="pl-PL" sz="3300" dirty="0"/>
              <a:t>przewożenia dzieci prywatnymi </a:t>
            </a:r>
            <a:r>
              <a:rPr lang="pl-PL" sz="3300" b="1" dirty="0" smtClean="0"/>
              <a:t>samochodami</a:t>
            </a:r>
            <a:r>
              <a:rPr lang="pl-PL" sz="3300" dirty="0" smtClean="0"/>
              <a:t> bez </a:t>
            </a:r>
            <a:r>
              <a:rPr lang="pl-PL" sz="3300" dirty="0"/>
              <a:t>wiedzy i wyraźnej zgody rodziców lub opiekunów. </a:t>
            </a:r>
          </a:p>
          <a:p>
            <a:pPr>
              <a:spcBef>
                <a:spcPts val="1200"/>
              </a:spcBef>
            </a:pPr>
            <a:r>
              <a:rPr lang="pl-PL" sz="3300" dirty="0" smtClean="0"/>
              <a:t>nie na </a:t>
            </a:r>
            <a:r>
              <a:rPr lang="pl-PL" sz="3300" b="1" dirty="0"/>
              <a:t>„ty</a:t>
            </a:r>
            <a:r>
              <a:rPr lang="pl-PL" sz="3300" b="1" dirty="0" smtClean="0"/>
              <a:t>”</a:t>
            </a:r>
            <a:r>
              <a:rPr lang="pl-PL" sz="3300" dirty="0" smtClean="0"/>
              <a:t>, </a:t>
            </a:r>
            <a:endParaRPr lang="pl-PL" sz="3300" dirty="0"/>
          </a:p>
          <a:p>
            <a:pPr>
              <a:spcBef>
                <a:spcPts val="1200"/>
              </a:spcBef>
            </a:pPr>
            <a:r>
              <a:rPr lang="pl-PL" sz="3300" dirty="0" smtClean="0"/>
              <a:t>ingerencja </a:t>
            </a:r>
            <a:r>
              <a:rPr lang="pl-PL" sz="3300" dirty="0"/>
              <a:t>w </a:t>
            </a:r>
            <a:r>
              <a:rPr lang="pl-PL" sz="3300" dirty="0" smtClean="0"/>
              <a:t>życie </a:t>
            </a:r>
            <a:r>
              <a:rPr lang="pl-PL" sz="3300" dirty="0"/>
              <a:t>dziecka </a:t>
            </a:r>
            <a:r>
              <a:rPr lang="pl-PL" sz="3300" dirty="0" smtClean="0"/>
              <a:t>tylko wokół </a:t>
            </a:r>
            <a:r>
              <a:rPr lang="pl-PL" sz="3300" b="1" dirty="0" smtClean="0"/>
              <a:t>konkretnego</a:t>
            </a:r>
            <a:r>
              <a:rPr lang="pl-PL" sz="3300" dirty="0" smtClean="0"/>
              <a:t> </a:t>
            </a:r>
            <a:r>
              <a:rPr lang="pl-PL" sz="3300" dirty="0"/>
              <a:t>problemu. </a:t>
            </a:r>
          </a:p>
          <a:p>
            <a:pPr>
              <a:spcBef>
                <a:spcPts val="1200"/>
              </a:spcBef>
            </a:pPr>
            <a:r>
              <a:rPr lang="pl-PL" sz="3300" dirty="0" smtClean="0"/>
              <a:t>rozmowy </a:t>
            </a:r>
            <a:r>
              <a:rPr lang="pl-PL" sz="3300" dirty="0"/>
              <a:t>o seksualności </a:t>
            </a:r>
            <a:r>
              <a:rPr lang="pl-PL" sz="3300" dirty="0" smtClean="0"/>
              <a:t>- </a:t>
            </a:r>
            <a:r>
              <a:rPr lang="pl-PL" sz="3300" dirty="0"/>
              <a:t>delikatność i </a:t>
            </a:r>
            <a:r>
              <a:rPr lang="pl-PL" sz="3300" dirty="0" smtClean="0"/>
              <a:t>roztropność </a:t>
            </a:r>
            <a:r>
              <a:rPr lang="pl-PL" sz="3300" dirty="0" smtClean="0">
                <a:sym typeface="Wingdings" panose="05000000000000000000" pitchFamily="2" charset="2"/>
              </a:rPr>
              <a:t> </a:t>
            </a:r>
            <a:r>
              <a:rPr lang="pl-PL" sz="3300" b="1" dirty="0" smtClean="0">
                <a:sym typeface="Wingdings" panose="05000000000000000000" pitchFamily="2" charset="2"/>
              </a:rPr>
              <a:t>specjalista</a:t>
            </a:r>
            <a:r>
              <a:rPr lang="pl-PL" sz="3300" dirty="0" smtClean="0"/>
              <a:t>. </a:t>
            </a:r>
            <a:endParaRPr lang="pl-PL" sz="3300" dirty="0"/>
          </a:p>
          <a:p>
            <a:pPr>
              <a:spcBef>
                <a:spcPts val="1200"/>
              </a:spcBef>
            </a:pPr>
            <a:r>
              <a:rPr lang="pl-PL" sz="3300" dirty="0" smtClean="0"/>
              <a:t>zakaz </a:t>
            </a:r>
            <a:r>
              <a:rPr lang="pl-PL" sz="3300" dirty="0"/>
              <a:t>prezentowania dzieciom treści </a:t>
            </a:r>
            <a:r>
              <a:rPr lang="pl-PL" sz="3300" dirty="0" smtClean="0"/>
              <a:t>obscenicznych lub z </a:t>
            </a:r>
            <a:r>
              <a:rPr lang="pl-PL" sz="3300" b="1" dirty="0" smtClean="0"/>
              <a:t>podtekstem</a:t>
            </a:r>
            <a:r>
              <a:rPr lang="pl-PL" sz="3300" dirty="0" smtClean="0"/>
              <a:t> seksualnym</a:t>
            </a:r>
            <a:endParaRPr lang="pl-PL" sz="3300" dirty="0"/>
          </a:p>
          <a:p>
            <a:pPr>
              <a:spcBef>
                <a:spcPts val="1200"/>
              </a:spcBef>
            </a:pPr>
            <a:r>
              <a:rPr lang="pl-PL" sz="3300" dirty="0"/>
              <a:t>zakaz przemocy fizycznej </a:t>
            </a:r>
            <a:r>
              <a:rPr lang="pl-PL" sz="3300" dirty="0" smtClean="0"/>
              <a:t>i </a:t>
            </a:r>
            <a:r>
              <a:rPr lang="pl-PL" sz="3300" dirty="0"/>
              <a:t>psychicznej bezpośrednio i w mediach. </a:t>
            </a:r>
            <a:r>
              <a:rPr lang="pl-PL" sz="3300" dirty="0" smtClean="0"/>
              <a:t>Każdy </a:t>
            </a:r>
            <a:r>
              <a:rPr lang="pl-PL" sz="3300" dirty="0"/>
              <a:t>przypadek - </a:t>
            </a:r>
            <a:r>
              <a:rPr lang="pl-PL" sz="3300" b="1" dirty="0"/>
              <a:t>natychmiastowa</a:t>
            </a:r>
            <a:r>
              <a:rPr lang="pl-PL" sz="3300" dirty="0"/>
              <a:t> </a:t>
            </a:r>
            <a:r>
              <a:rPr lang="pl-PL" sz="3300" dirty="0" smtClean="0"/>
              <a:t>reakcja. </a:t>
            </a:r>
          </a:p>
          <a:p>
            <a:pPr>
              <a:spcBef>
                <a:spcPts val="1200"/>
              </a:spcBef>
            </a:pPr>
            <a:r>
              <a:rPr lang="pl-PL" sz="3300" dirty="0" smtClean="0"/>
              <a:t>bez </a:t>
            </a:r>
            <a:r>
              <a:rPr lang="pl-PL" sz="3300" b="1" dirty="0" smtClean="0"/>
              <a:t>nadużyć</a:t>
            </a:r>
            <a:r>
              <a:rPr lang="pl-PL" sz="3300" dirty="0" smtClean="0"/>
              <a:t> duchowych (przy spowiedzi</a:t>
            </a:r>
            <a:r>
              <a:rPr lang="pl-PL" sz="3300" dirty="0"/>
              <a:t>, </a:t>
            </a:r>
            <a:r>
              <a:rPr lang="pl-PL" sz="3300" dirty="0" smtClean="0"/>
              <a:t>poradnictwie </a:t>
            </a:r>
            <a:r>
              <a:rPr lang="pl-PL" sz="3300" dirty="0"/>
              <a:t>itp.). </a:t>
            </a:r>
          </a:p>
          <a:p>
            <a:pPr>
              <a:spcBef>
                <a:spcPts val="1200"/>
              </a:spcBef>
            </a:pPr>
            <a:r>
              <a:rPr lang="pl-PL" sz="3300" b="1" dirty="0" smtClean="0"/>
              <a:t>nie </a:t>
            </a:r>
            <a:r>
              <a:rPr lang="pl-PL" sz="3300" b="1" dirty="0"/>
              <a:t>dotykać </a:t>
            </a:r>
            <a:r>
              <a:rPr lang="pl-PL" sz="3300" dirty="0"/>
              <a:t>dzieci wbrew ich woli ani w sposób nieodpowiedni</a:t>
            </a:r>
            <a:r>
              <a:rPr lang="pl-PL" sz="3300" dirty="0" smtClean="0"/>
              <a:t>.</a:t>
            </a:r>
            <a:endParaRPr lang="pl-PL" sz="33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5944"/>
          </a:xfrm>
        </p:spPr>
        <p:txBody>
          <a:bodyPr>
            <a:normAutofit/>
          </a:bodyPr>
          <a:lstStyle/>
          <a:p>
            <a:r>
              <a:rPr lang="pl-PL" dirty="0"/>
              <a:t>STANDARD </a:t>
            </a:r>
            <a:r>
              <a:rPr lang="pl-PL" dirty="0" smtClean="0"/>
              <a:t>6 – </a:t>
            </a:r>
            <a:r>
              <a:rPr lang="pl-PL" b="1" dirty="0" smtClean="0"/>
              <a:t>Zasady </a:t>
            </a:r>
            <a:r>
              <a:rPr lang="pl-PL" b="1" dirty="0"/>
              <a:t>chroniące </a:t>
            </a:r>
            <a:r>
              <a:rPr lang="pl-PL" dirty="0" smtClean="0"/>
              <a:t>c d.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21070"/>
            <a:ext cx="11163300" cy="4950067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 </a:t>
            </a:r>
            <a:r>
              <a:rPr lang="pl-PL" sz="3800" b="1" dirty="0" smtClean="0"/>
              <a:t>Zachowania niedozwolone </a:t>
            </a:r>
          </a:p>
          <a:p>
            <a:pPr marL="0" indent="0">
              <a:buNone/>
            </a:pPr>
            <a:r>
              <a:rPr lang="pl-PL" sz="900" dirty="0"/>
              <a:t> </a:t>
            </a:r>
            <a:endParaRPr lang="pl-PL" sz="200" dirty="0"/>
          </a:p>
          <a:p>
            <a:pPr lvl="0"/>
            <a:r>
              <a:rPr lang="pl-PL" sz="3500" dirty="0" smtClean="0"/>
              <a:t>okazywanie </a:t>
            </a:r>
            <a:r>
              <a:rPr lang="pl-PL" sz="3500" b="1" dirty="0" smtClean="0"/>
              <a:t>niechcianej </a:t>
            </a:r>
            <a:r>
              <a:rPr lang="pl-PL" sz="3500" dirty="0"/>
              <a:t>czułości; </a:t>
            </a:r>
            <a:endParaRPr lang="pl-PL" sz="3000" dirty="0"/>
          </a:p>
          <a:p>
            <a:pPr lvl="0"/>
            <a:r>
              <a:rPr lang="pl-PL" sz="3500" b="1" dirty="0"/>
              <a:t>dotykanie</a:t>
            </a:r>
            <a:r>
              <a:rPr lang="pl-PL" sz="3500" dirty="0"/>
              <a:t> piersi, pośladków, genitaliów i ich okolic (choćby przez bieliznę lub odzież); </a:t>
            </a:r>
            <a:endParaRPr lang="pl-PL" sz="3000" dirty="0"/>
          </a:p>
          <a:p>
            <a:pPr lvl="0"/>
            <a:r>
              <a:rPr lang="pl-PL" sz="3500" b="1" dirty="0"/>
              <a:t>pocałunki</a:t>
            </a:r>
            <a:r>
              <a:rPr lang="pl-PL" sz="3500" dirty="0"/>
              <a:t>; </a:t>
            </a:r>
            <a:endParaRPr lang="pl-PL" sz="3000" dirty="0"/>
          </a:p>
          <a:p>
            <a:pPr lvl="0"/>
            <a:r>
              <a:rPr lang="pl-PL" sz="3500" dirty="0"/>
              <a:t>mocne i zamykające </a:t>
            </a:r>
            <a:r>
              <a:rPr lang="pl-PL" sz="3500" b="1" dirty="0"/>
              <a:t>uściski</a:t>
            </a:r>
            <a:r>
              <a:rPr lang="pl-PL" sz="3500" dirty="0"/>
              <a:t>, uniemożliwiające przerwanie kontaktu; </a:t>
            </a:r>
            <a:endParaRPr lang="pl-PL" sz="3000" dirty="0"/>
          </a:p>
          <a:p>
            <a:pPr lvl="0"/>
            <a:r>
              <a:rPr lang="pl-PL" sz="3500" b="1" dirty="0"/>
              <a:t>klepanie</a:t>
            </a:r>
            <a:r>
              <a:rPr lang="pl-PL" sz="3500" dirty="0"/>
              <a:t> po pośladkach, udach, kolanach, głowie;</a:t>
            </a:r>
            <a:endParaRPr lang="pl-PL" sz="3000" dirty="0"/>
          </a:p>
          <a:p>
            <a:pPr lvl="0"/>
            <a:endParaRPr lang="pl-PL" sz="3500" b="1" dirty="0" smtClean="0"/>
          </a:p>
          <a:p>
            <a:pPr lvl="1">
              <a:spcBef>
                <a:spcPts val="1200"/>
              </a:spcBef>
            </a:pPr>
            <a:endParaRPr lang="pl-PL" sz="3600" b="1" dirty="0" smtClean="0"/>
          </a:p>
          <a:p>
            <a:pPr lvl="1">
              <a:spcBef>
                <a:spcPts val="1200"/>
              </a:spcBef>
            </a:pPr>
            <a:r>
              <a:rPr lang="pl-PL" sz="3500" b="1" dirty="0" smtClean="0"/>
              <a:t>łaskotanie</a:t>
            </a:r>
            <a:r>
              <a:rPr lang="pl-PL" sz="3500" dirty="0" smtClean="0"/>
              <a:t> </a:t>
            </a:r>
            <a:r>
              <a:rPr lang="pl-PL" sz="3500" dirty="0"/>
              <a:t>lub mocowanie się w dużej bliskości cielesnej; </a:t>
            </a:r>
          </a:p>
          <a:p>
            <a:pPr lvl="1">
              <a:spcBef>
                <a:spcPts val="1200"/>
              </a:spcBef>
            </a:pPr>
            <a:r>
              <a:rPr lang="pl-PL" sz="3500" b="1" dirty="0"/>
              <a:t>masaże</a:t>
            </a:r>
            <a:r>
              <a:rPr lang="pl-PL" sz="3500" dirty="0"/>
              <a:t>; </a:t>
            </a:r>
          </a:p>
          <a:p>
            <a:pPr lvl="1">
              <a:spcBef>
                <a:spcPts val="1200"/>
              </a:spcBef>
            </a:pPr>
            <a:r>
              <a:rPr lang="pl-PL" sz="3500" dirty="0"/>
              <a:t>sadzanie na </a:t>
            </a:r>
            <a:r>
              <a:rPr lang="pl-PL" sz="3500" b="1" dirty="0"/>
              <a:t>kolanach</a:t>
            </a:r>
            <a:r>
              <a:rPr lang="pl-PL" sz="3500" dirty="0"/>
              <a:t>; </a:t>
            </a:r>
          </a:p>
          <a:p>
            <a:pPr lvl="1">
              <a:spcBef>
                <a:spcPts val="1200"/>
              </a:spcBef>
            </a:pPr>
            <a:r>
              <a:rPr lang="pl-PL" sz="3500" b="1" dirty="0"/>
              <a:t>kładzenie </a:t>
            </a:r>
            <a:r>
              <a:rPr lang="pl-PL" sz="3500" dirty="0"/>
              <a:t>się lub spanie obok; </a:t>
            </a:r>
          </a:p>
          <a:p>
            <a:pPr lvl="1">
              <a:spcBef>
                <a:spcPts val="1200"/>
              </a:spcBef>
            </a:pPr>
            <a:r>
              <a:rPr lang="pl-PL" sz="3500" b="1" dirty="0"/>
              <a:t>ocieranie </a:t>
            </a:r>
            <a:r>
              <a:rPr lang="pl-PL" sz="3500" dirty="0"/>
              <a:t>się; </a:t>
            </a:r>
          </a:p>
          <a:p>
            <a:pPr lvl="1">
              <a:spcBef>
                <a:spcPts val="1200"/>
              </a:spcBef>
            </a:pPr>
            <a:r>
              <a:rPr lang="pl-PL" sz="3500" b="1" dirty="0" err="1"/>
              <a:t>seksualizacja</a:t>
            </a:r>
            <a:r>
              <a:rPr lang="pl-PL" sz="3500" b="1" dirty="0"/>
              <a:t> </a:t>
            </a:r>
            <a:r>
              <a:rPr lang="pl-PL" sz="3500" dirty="0"/>
              <a:t>i seksizm; </a:t>
            </a:r>
          </a:p>
          <a:p>
            <a:pPr lvl="1">
              <a:spcBef>
                <a:spcPts val="1200"/>
              </a:spcBef>
            </a:pPr>
            <a:r>
              <a:rPr lang="pl-PL" sz="3500" b="1" dirty="0" smtClean="0"/>
              <a:t>poniżanie</a:t>
            </a:r>
            <a:r>
              <a:rPr lang="pl-PL" sz="3500" dirty="0" smtClean="0"/>
              <a:t> i </a:t>
            </a:r>
            <a:r>
              <a:rPr lang="pl-PL" sz="3500" dirty="0" err="1" smtClean="0"/>
              <a:t>mobbing</a:t>
            </a:r>
            <a:r>
              <a:rPr lang="pl-PL" sz="3500" dirty="0" smtClean="0"/>
              <a:t> (nękanie); </a:t>
            </a:r>
            <a:endParaRPr lang="pl-PL" sz="3500" dirty="0"/>
          </a:p>
          <a:p>
            <a:pPr lvl="1">
              <a:spcBef>
                <a:spcPts val="1200"/>
              </a:spcBef>
            </a:pPr>
            <a:r>
              <a:rPr lang="pl-PL" sz="3500" b="1" dirty="0" smtClean="0"/>
              <a:t>wulgaryzmy</a:t>
            </a:r>
            <a:r>
              <a:rPr lang="pl-PL" sz="3500" dirty="0" smtClean="0"/>
              <a:t>.</a:t>
            </a:r>
            <a:endParaRPr lang="pl-PL" sz="35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STANDARD </a:t>
            </a:r>
            <a:r>
              <a:rPr lang="pl-PL" dirty="0" smtClean="0"/>
              <a:t>6 – </a:t>
            </a:r>
            <a:r>
              <a:rPr lang="pl-PL" b="1" dirty="0" smtClean="0"/>
              <a:t>Zasady </a:t>
            </a:r>
            <a:r>
              <a:rPr lang="pl-PL" b="1" dirty="0"/>
              <a:t>chroniące </a:t>
            </a:r>
            <a:r>
              <a:rPr lang="pl-PL" dirty="0" smtClean="0"/>
              <a:t>c. d.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36531"/>
            <a:ext cx="10515600" cy="4924243"/>
          </a:xfrm>
        </p:spPr>
        <p:txBody>
          <a:bodyPr numCol="2">
            <a:normAutofit fontScale="77500" lnSpcReduction="20000"/>
          </a:bodyPr>
          <a:lstStyle/>
          <a:p>
            <a:r>
              <a:rPr lang="pl-PL" sz="3400" dirty="0" smtClean="0"/>
              <a:t>uścisk </a:t>
            </a:r>
            <a:r>
              <a:rPr lang="pl-PL" sz="3400" b="1" dirty="0"/>
              <a:t>dłoni </a:t>
            </a:r>
            <a:r>
              <a:rPr lang="pl-PL" sz="3400" dirty="0"/>
              <a:t>lub delikatne objęcie, przytulenie, pocałunki w policzek; </a:t>
            </a:r>
            <a:endParaRPr lang="pl-PL" sz="2600" dirty="0"/>
          </a:p>
          <a:p>
            <a:pPr lvl="0"/>
            <a:r>
              <a:rPr lang="pl-PL" sz="3400" b="1" dirty="0"/>
              <a:t>delikatne </a:t>
            </a:r>
            <a:r>
              <a:rPr lang="pl-PL" sz="3400" dirty="0"/>
              <a:t>poklepanie po ramionach lub plecach </a:t>
            </a:r>
            <a:r>
              <a:rPr lang="pl-PL" sz="3400" dirty="0" smtClean="0"/>
              <a:t>jako wyraz akceptacji i wsparcia; </a:t>
            </a:r>
            <a:endParaRPr lang="pl-PL" sz="2600" dirty="0"/>
          </a:p>
          <a:p>
            <a:pPr lvl="0"/>
            <a:r>
              <a:rPr lang="pl-PL" sz="3400" dirty="0"/>
              <a:t>dotyk </a:t>
            </a:r>
            <a:r>
              <a:rPr lang="pl-PL" sz="3400" b="1" dirty="0"/>
              <a:t>ramion</a:t>
            </a:r>
            <a:r>
              <a:rPr lang="pl-PL" sz="3400" dirty="0"/>
              <a:t>, rąk czy barku jako wyraz bliskości; </a:t>
            </a:r>
            <a:endParaRPr lang="pl-PL" sz="2600" dirty="0"/>
          </a:p>
          <a:p>
            <a:pPr lvl="0"/>
            <a:r>
              <a:rPr lang="pl-PL" sz="3400" dirty="0"/>
              <a:t>trzymanie się za ręce </a:t>
            </a:r>
            <a:r>
              <a:rPr lang="pl-PL" sz="3400" dirty="0" smtClean="0"/>
              <a:t>podczas np</a:t>
            </a:r>
            <a:r>
              <a:rPr lang="pl-PL" sz="3400" dirty="0"/>
              <a:t>. </a:t>
            </a:r>
            <a:r>
              <a:rPr lang="pl-PL" sz="3400" dirty="0" smtClean="0"/>
              <a:t>zabawy, spaceru </a:t>
            </a:r>
            <a:r>
              <a:rPr lang="pl-PL" sz="3400" dirty="0"/>
              <a:t>lub dla </a:t>
            </a:r>
            <a:r>
              <a:rPr lang="pl-PL" sz="3400" dirty="0" smtClean="0"/>
              <a:t>uspokojenia; </a:t>
            </a:r>
            <a:endParaRPr lang="pl-PL" sz="2600" dirty="0"/>
          </a:p>
          <a:p>
            <a:pPr lvl="0"/>
            <a:r>
              <a:rPr lang="pl-PL" sz="3400" b="1" dirty="0" smtClean="0"/>
              <a:t>siadanie</a:t>
            </a:r>
            <a:r>
              <a:rPr lang="pl-PL" sz="3400" dirty="0" smtClean="0"/>
              <a:t> </a:t>
            </a:r>
            <a:r>
              <a:rPr lang="pl-PL" sz="3400" dirty="0"/>
              <a:t>w pobliżu małych dzieci; </a:t>
            </a:r>
            <a:endParaRPr lang="pl-PL" sz="3400" dirty="0" smtClean="0"/>
          </a:p>
          <a:p>
            <a:pPr lvl="0"/>
            <a:r>
              <a:rPr lang="pl-PL" sz="3400" dirty="0" smtClean="0"/>
              <a:t>podnoszenie </a:t>
            </a:r>
            <a:r>
              <a:rPr lang="pl-PL" sz="3400" dirty="0"/>
              <a:t>lub trzymanie na rękach dzieci </a:t>
            </a:r>
            <a:r>
              <a:rPr lang="pl-PL" sz="3400" b="1" dirty="0"/>
              <a:t>do ok. 3. roku </a:t>
            </a:r>
            <a:r>
              <a:rPr lang="pl-PL" sz="3400" dirty="0"/>
              <a:t>życia; </a:t>
            </a:r>
            <a:endParaRPr lang="pl-PL" sz="2600" dirty="0"/>
          </a:p>
          <a:p>
            <a:pPr lvl="0"/>
            <a:endParaRPr lang="pl-PL" sz="3100" dirty="0" smtClean="0"/>
          </a:p>
          <a:p>
            <a:pPr lvl="0"/>
            <a:r>
              <a:rPr lang="pl-PL" sz="3400" dirty="0" smtClean="0"/>
              <a:t>przytulanie </a:t>
            </a:r>
            <a:r>
              <a:rPr lang="pl-PL" sz="3400" dirty="0"/>
              <a:t>i branie na kolana małych dzieci </a:t>
            </a:r>
            <a:r>
              <a:rPr lang="pl-PL" sz="3400" b="1" dirty="0"/>
              <a:t>za zgodą </a:t>
            </a:r>
            <a:r>
              <a:rPr lang="pl-PL" sz="3400" dirty="0"/>
              <a:t>ich rodziców i najlepiej w ich obecności; </a:t>
            </a:r>
            <a:endParaRPr lang="pl-PL" sz="2600" dirty="0"/>
          </a:p>
          <a:p>
            <a:pPr lvl="0"/>
            <a:r>
              <a:rPr lang="pl-PL" sz="3400" dirty="0" smtClean="0"/>
              <a:t>nie wolno robić </a:t>
            </a:r>
            <a:r>
              <a:rPr lang="pl-PL" sz="3400" b="1" dirty="0" smtClean="0"/>
              <a:t>zdjęć i filmów </a:t>
            </a:r>
            <a:r>
              <a:rPr lang="pl-PL" sz="3400" dirty="0" smtClean="0"/>
              <a:t>dzieciom bez </a:t>
            </a:r>
            <a:r>
              <a:rPr lang="pl-PL" sz="3400" dirty="0"/>
              <a:t>ich </a:t>
            </a:r>
            <a:r>
              <a:rPr lang="pl-PL" sz="3400" dirty="0" smtClean="0"/>
              <a:t>zgody, </a:t>
            </a:r>
          </a:p>
          <a:p>
            <a:pPr lvl="0"/>
            <a:r>
              <a:rPr lang="pl-PL" sz="3400" dirty="0" smtClean="0"/>
              <a:t>ani upubliczniać bez </a:t>
            </a:r>
            <a:r>
              <a:rPr lang="pl-PL" sz="3400" b="1" dirty="0"/>
              <a:t>pisemnej </a:t>
            </a:r>
            <a:r>
              <a:rPr lang="pl-PL" sz="3400" dirty="0"/>
              <a:t>zgody </a:t>
            </a:r>
            <a:r>
              <a:rPr lang="pl-PL" sz="3400" dirty="0" smtClean="0"/>
              <a:t>rodziców/opiekunów </a:t>
            </a:r>
            <a:r>
              <a:rPr lang="pl-PL" sz="2600" dirty="0" smtClean="0"/>
              <a:t>(z wyj. dużych grup </a:t>
            </a:r>
            <a:r>
              <a:rPr lang="pl-PL" sz="2600" dirty="0"/>
              <a:t>w miejscach </a:t>
            </a:r>
            <a:r>
              <a:rPr lang="pl-PL" sz="2600" dirty="0" err="1" smtClean="0"/>
              <a:t>publ</a:t>
            </a:r>
            <a:r>
              <a:rPr lang="pl-PL" sz="2600" dirty="0" smtClean="0"/>
              <a:t>. </a:t>
            </a:r>
            <a:r>
              <a:rPr lang="pl-PL" sz="2600" dirty="0"/>
              <a:t>w </a:t>
            </a:r>
            <a:r>
              <a:rPr lang="pl-PL" sz="2600" dirty="0" smtClean="0"/>
              <a:t>celu informowania </a:t>
            </a:r>
            <a:r>
              <a:rPr lang="pl-PL" sz="2600" dirty="0"/>
              <a:t>o </a:t>
            </a:r>
            <a:r>
              <a:rPr lang="pl-PL" sz="2600" dirty="0" smtClean="0"/>
              <a:t>wydarzeniach) </a:t>
            </a:r>
            <a:endParaRPr lang="pl-PL" sz="2600" dirty="0"/>
          </a:p>
          <a:p>
            <a:pPr lvl="0"/>
            <a:r>
              <a:rPr lang="pl-PL" sz="3400" dirty="0" smtClean="0"/>
              <a:t>zakaz częstowania </a:t>
            </a:r>
            <a:r>
              <a:rPr lang="pl-PL" sz="3400" dirty="0"/>
              <a:t>dzieci </a:t>
            </a:r>
            <a:r>
              <a:rPr lang="pl-PL" sz="3400" b="1" dirty="0"/>
              <a:t>tytoniem, alkoholem </a:t>
            </a:r>
            <a:r>
              <a:rPr lang="pl-PL" sz="3400" dirty="0"/>
              <a:t>i </a:t>
            </a:r>
            <a:r>
              <a:rPr lang="pl-PL" sz="3400" dirty="0" smtClean="0"/>
              <a:t>in. substancjami psychoaktywnymi oraz </a:t>
            </a:r>
            <a:r>
              <a:rPr lang="pl-PL" sz="3200" dirty="0" smtClean="0"/>
              <a:t>posiadania i zażywania ich przez </a:t>
            </a:r>
            <a:r>
              <a:rPr lang="pl-PL" sz="3200" dirty="0"/>
              <a:t>dzieci</a:t>
            </a:r>
            <a:r>
              <a:rPr lang="pl-PL" sz="3200" dirty="0" smtClean="0"/>
              <a:t>.</a:t>
            </a:r>
            <a:endParaRPr lang="pl-PL" sz="29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838200" y="1468072"/>
            <a:ext cx="10515600" cy="66845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 smtClean="0"/>
              <a:t>Zachowania właściwe w naszym kręgu kulturowym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500" dirty="0" smtClean="0"/>
          </a:p>
        </p:txBody>
      </p:sp>
    </p:spTree>
    <p:extLst>
      <p:ext uri="{BB962C8B-B14F-4D97-AF65-F5344CB8AC3E}">
        <p14:creationId xmlns:p14="http://schemas.microsoft.com/office/powerpoint/2010/main" val="34619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STANDARD </a:t>
            </a:r>
            <a:r>
              <a:rPr lang="pl-PL" b="1" dirty="0" smtClean="0"/>
              <a:t>6</a:t>
            </a:r>
            <a:r>
              <a:rPr lang="pl-PL" dirty="0" smtClean="0"/>
              <a:t> - </a:t>
            </a:r>
            <a:r>
              <a:rPr lang="pl-PL" b="1" dirty="0" smtClean="0"/>
              <a:t>Zasady </a:t>
            </a:r>
            <a:r>
              <a:rPr lang="pl-PL" b="1" dirty="0"/>
              <a:t>chroniące </a:t>
            </a:r>
            <a:r>
              <a:rPr lang="pl-PL" dirty="0" smtClean="0"/>
              <a:t>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6867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pl-PL" sz="3800" b="1" dirty="0" smtClean="0"/>
              <a:t>Zasady dotyczące wyjazdów</a:t>
            </a:r>
            <a:endParaRPr lang="pl-PL" sz="2900" dirty="0"/>
          </a:p>
          <a:p>
            <a:r>
              <a:rPr lang="pl-PL" sz="3100" b="1" dirty="0" smtClean="0"/>
              <a:t>transparentności</a:t>
            </a:r>
            <a:r>
              <a:rPr lang="pl-PL" sz="3100" dirty="0" smtClean="0"/>
              <a:t> organizowania </a:t>
            </a:r>
            <a:r>
              <a:rPr lang="pl-PL" sz="3100" dirty="0"/>
              <a:t>spotkań z dziećmi. </a:t>
            </a:r>
            <a:endParaRPr lang="pl-PL" sz="3100" dirty="0" smtClean="0"/>
          </a:p>
          <a:p>
            <a:r>
              <a:rPr lang="pl-PL" sz="3100" dirty="0" smtClean="0"/>
              <a:t>Na </a:t>
            </a:r>
            <a:r>
              <a:rPr lang="pl-PL" sz="3100" dirty="0"/>
              <a:t>początku roku </a:t>
            </a:r>
            <a:r>
              <a:rPr lang="pl-PL" sz="3100" dirty="0" smtClean="0"/>
              <a:t>formacji należy</a:t>
            </a:r>
            <a:r>
              <a:rPr lang="pl-PL" sz="3100" dirty="0"/>
              <a:t>: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sz="3100" dirty="0"/>
              <a:t>zapoznać </a:t>
            </a:r>
            <a:r>
              <a:rPr lang="pl-PL" sz="3100" dirty="0" smtClean="0"/>
              <a:t>rodziców/opiekunów dzieci </a:t>
            </a:r>
            <a:r>
              <a:rPr lang="pl-PL" sz="3100" dirty="0"/>
              <a:t>z </a:t>
            </a:r>
            <a:r>
              <a:rPr lang="pl-PL" sz="3100" b="1" dirty="0"/>
              <a:t>harmonogramem</a:t>
            </a:r>
            <a:r>
              <a:rPr lang="pl-PL" sz="3100" dirty="0"/>
              <a:t> </a:t>
            </a:r>
            <a:r>
              <a:rPr lang="pl-PL" sz="3100" dirty="0" smtClean="0"/>
              <a:t>spotkań, </a:t>
            </a:r>
            <a:endParaRPr lang="pl-PL" sz="31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pl-PL" sz="3100" dirty="0"/>
              <a:t>zadbać o </a:t>
            </a:r>
            <a:r>
              <a:rPr lang="pl-PL" sz="3100" dirty="0" smtClean="0"/>
              <a:t>pisemną </a:t>
            </a:r>
            <a:r>
              <a:rPr lang="pl-PL" sz="3100" b="1" dirty="0" smtClean="0"/>
              <a:t>zgodę</a:t>
            </a:r>
            <a:r>
              <a:rPr lang="pl-PL" sz="3100" dirty="0" smtClean="0"/>
              <a:t> na </a:t>
            </a:r>
            <a:r>
              <a:rPr lang="pl-PL" sz="3100" dirty="0"/>
              <a:t>udział w </a:t>
            </a:r>
            <a:r>
              <a:rPr lang="pl-PL" sz="3100" dirty="0" smtClean="0"/>
              <a:t>spotkaniach, </a:t>
            </a:r>
            <a:endParaRPr lang="pl-PL" sz="31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pl-PL" sz="3100" dirty="0"/>
              <a:t>ustalić zasady </a:t>
            </a:r>
            <a:r>
              <a:rPr lang="pl-PL" sz="3100" b="1" dirty="0"/>
              <a:t>odbioru</a:t>
            </a:r>
            <a:r>
              <a:rPr lang="pl-PL" sz="3100" dirty="0"/>
              <a:t> </a:t>
            </a:r>
            <a:r>
              <a:rPr lang="pl-PL" sz="3100" dirty="0" smtClean="0"/>
              <a:t>dzieci i </a:t>
            </a:r>
            <a:r>
              <a:rPr lang="pl-PL" sz="3100" b="1" dirty="0" smtClean="0"/>
              <a:t>komunikacji </a:t>
            </a:r>
            <a:r>
              <a:rPr lang="pl-PL" sz="3100" dirty="0" smtClean="0"/>
              <a:t>elektron. </a:t>
            </a:r>
            <a:r>
              <a:rPr lang="pl-PL" sz="3100" dirty="0"/>
              <a:t>z </a:t>
            </a:r>
            <a:r>
              <a:rPr lang="pl-PL" sz="3100" dirty="0" smtClean="0"/>
              <a:t>dziećmi.</a:t>
            </a:r>
            <a:endParaRPr lang="pl-PL" sz="3100" dirty="0"/>
          </a:p>
          <a:p>
            <a:pPr lvl="0"/>
            <a:r>
              <a:rPr lang="pl-PL" sz="3100" dirty="0"/>
              <a:t>wszystkie formy zorganizowanego </a:t>
            </a:r>
            <a:r>
              <a:rPr lang="pl-PL" sz="3100" dirty="0" smtClean="0"/>
              <a:t>czasu – zgodnie </a:t>
            </a:r>
            <a:r>
              <a:rPr lang="pl-PL" sz="3100" dirty="0"/>
              <a:t>z </a:t>
            </a:r>
            <a:r>
              <a:rPr lang="pl-PL" sz="3100" b="1" dirty="0" smtClean="0"/>
              <a:t>przepisami </a:t>
            </a:r>
            <a:r>
              <a:rPr lang="pl-PL" sz="3100" dirty="0"/>
              <a:t>prawa; </a:t>
            </a:r>
          </a:p>
          <a:p>
            <a:pPr lvl="0"/>
            <a:r>
              <a:rPr lang="pl-PL" sz="3100" b="1" dirty="0" smtClean="0"/>
              <a:t>zgoda </a:t>
            </a:r>
            <a:r>
              <a:rPr lang="pl-PL" sz="3100" dirty="0" smtClean="0"/>
              <a:t>rodziców na wyjazd – po zapoznaniu z planem i regulaminem. </a:t>
            </a:r>
          </a:p>
          <a:p>
            <a:pPr lvl="1"/>
            <a:endParaRPr lang="pl-PL" sz="3100" dirty="0" smtClean="0"/>
          </a:p>
          <a:p>
            <a:pPr lvl="1"/>
            <a:endParaRPr lang="pl-PL" sz="3100" dirty="0" smtClean="0"/>
          </a:p>
          <a:p>
            <a:pPr lvl="1">
              <a:spcBef>
                <a:spcPts val="1000"/>
              </a:spcBef>
            </a:pPr>
            <a:r>
              <a:rPr lang="pl-PL" sz="3100" dirty="0" smtClean="0"/>
              <a:t>prawo rodziców do </a:t>
            </a:r>
            <a:r>
              <a:rPr lang="pl-PL" sz="3100" b="1" dirty="0"/>
              <a:t>kontaktu </a:t>
            </a:r>
            <a:r>
              <a:rPr lang="pl-PL" sz="3100" dirty="0" smtClean="0"/>
              <a:t>z dzieckiem i jego opiekunem</a:t>
            </a:r>
            <a:r>
              <a:rPr lang="pl-PL" sz="3100" dirty="0"/>
              <a:t>; </a:t>
            </a:r>
            <a:endParaRPr lang="pl-PL" sz="3100" dirty="0" smtClean="0"/>
          </a:p>
          <a:p>
            <a:pPr lvl="1">
              <a:spcBef>
                <a:spcPts val="1000"/>
              </a:spcBef>
            </a:pPr>
            <a:r>
              <a:rPr lang="pl-PL" sz="3100" dirty="0" smtClean="0"/>
              <a:t>opiekunowie </a:t>
            </a:r>
            <a:r>
              <a:rPr lang="pl-PL" sz="3100" b="1" dirty="0"/>
              <a:t>nie </a:t>
            </a:r>
            <a:r>
              <a:rPr lang="pl-PL" sz="3100" b="1" dirty="0" smtClean="0"/>
              <a:t>nocują </a:t>
            </a:r>
            <a:r>
              <a:rPr lang="pl-PL" sz="3100" dirty="0" smtClean="0"/>
              <a:t>w </a:t>
            </a:r>
            <a:r>
              <a:rPr lang="pl-PL" sz="3100" dirty="0"/>
              <a:t>tym samym pomieszczeniu co podopieczni. </a:t>
            </a:r>
            <a:endParaRPr lang="pl-PL" sz="3100" dirty="0" smtClean="0"/>
          </a:p>
          <a:p>
            <a:pPr lvl="1">
              <a:spcBef>
                <a:spcPts val="1000"/>
              </a:spcBef>
            </a:pPr>
            <a:r>
              <a:rPr lang="pl-PL" sz="3100" dirty="0" smtClean="0"/>
              <a:t>W </a:t>
            </a:r>
            <a:r>
              <a:rPr lang="pl-PL" sz="3100" dirty="0"/>
              <a:t>sytuacji </a:t>
            </a:r>
            <a:r>
              <a:rPr lang="pl-PL" sz="3100" b="1" dirty="0" smtClean="0"/>
              <a:t>szczególnej </a:t>
            </a:r>
            <a:r>
              <a:rPr lang="pl-PL" sz="3100" dirty="0" smtClean="0"/>
              <a:t>opiekun zawiadamia inną </a:t>
            </a:r>
            <a:r>
              <a:rPr lang="pl-PL" sz="3100" dirty="0"/>
              <a:t>osobę dorosłą, kierownika wyjazdu </a:t>
            </a:r>
            <a:r>
              <a:rPr lang="pl-PL" sz="3100" dirty="0" smtClean="0"/>
              <a:t>i, </a:t>
            </a:r>
            <a:r>
              <a:rPr lang="pl-PL" sz="3100" dirty="0"/>
              <a:t>jeśli to możliwe, rodzica lub opiekuna prawnego wychowanka. </a:t>
            </a:r>
            <a:endParaRPr lang="pl-PL" sz="3100" dirty="0" smtClean="0"/>
          </a:p>
          <a:p>
            <a:pPr lvl="1">
              <a:spcBef>
                <a:spcPts val="1000"/>
              </a:spcBef>
            </a:pPr>
            <a:r>
              <a:rPr lang="pl-PL" sz="3100" dirty="0" smtClean="0"/>
              <a:t>o noclegach </a:t>
            </a:r>
            <a:r>
              <a:rPr lang="pl-PL" sz="3100" b="1" dirty="0" smtClean="0"/>
              <a:t>zbiorowych </a:t>
            </a:r>
            <a:r>
              <a:rPr lang="pl-PL" sz="3100" dirty="0" smtClean="0"/>
              <a:t>- informacja w </a:t>
            </a:r>
            <a:r>
              <a:rPr lang="pl-PL" sz="3100" dirty="0"/>
              <a:t>regulaminie. </a:t>
            </a:r>
            <a:endParaRPr lang="pl-PL" sz="3100" dirty="0" smtClean="0"/>
          </a:p>
          <a:p>
            <a:pPr lvl="1">
              <a:spcBef>
                <a:spcPts val="1000"/>
              </a:spcBef>
            </a:pPr>
            <a:r>
              <a:rPr lang="pl-PL" sz="3100" dirty="0" smtClean="0"/>
              <a:t>ochrona </a:t>
            </a:r>
            <a:r>
              <a:rPr lang="pl-PL" sz="3100" dirty="0"/>
              <a:t>dzieci w </a:t>
            </a:r>
            <a:r>
              <a:rPr lang="pl-PL" sz="3100" b="1" dirty="0"/>
              <a:t>toaletach</a:t>
            </a:r>
            <a:r>
              <a:rPr lang="pl-PL" sz="3100" dirty="0"/>
              <a:t>, </a:t>
            </a:r>
            <a:r>
              <a:rPr lang="pl-PL" sz="3100" dirty="0" smtClean="0"/>
              <a:t>łazienkach, przebieralniach itp.</a:t>
            </a:r>
            <a:endParaRPr lang="pl-PL" sz="31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Specyfika środowiska </a:t>
            </a:r>
            <a:r>
              <a:rPr lang="pl-PL" b="1" dirty="0" smtClean="0"/>
              <a:t>parafialnego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500"/>
              </a:spcBef>
            </a:pPr>
            <a:r>
              <a:rPr lang="pl-PL" sz="3200" dirty="0" smtClean="0"/>
              <a:t>Parafia – podstawowa </a:t>
            </a:r>
            <a:r>
              <a:rPr lang="pl-PL" sz="3200" b="1" dirty="0"/>
              <a:t>komórka</a:t>
            </a:r>
            <a:r>
              <a:rPr lang="pl-PL" sz="3200" dirty="0"/>
              <a:t> instytucjonalna Kościoła</a:t>
            </a:r>
          </a:p>
          <a:p>
            <a:pPr>
              <a:spcBef>
                <a:spcPts val="1500"/>
              </a:spcBef>
            </a:pPr>
            <a:r>
              <a:rPr lang="pl-PL" sz="3200" dirty="0"/>
              <a:t>Parafia – </a:t>
            </a:r>
            <a:r>
              <a:rPr lang="pl-PL" sz="3200" b="1" dirty="0"/>
              <a:t>centrum </a:t>
            </a:r>
            <a:r>
              <a:rPr lang="pl-PL" sz="3200" dirty="0"/>
              <a:t>życia sakramentalnego </a:t>
            </a:r>
            <a:r>
              <a:rPr lang="pl-PL" sz="3200" dirty="0" smtClean="0"/>
              <a:t>wiernych</a:t>
            </a:r>
            <a:endParaRPr lang="pl-PL" sz="3200" dirty="0"/>
          </a:p>
          <a:p>
            <a:pPr>
              <a:spcBef>
                <a:spcPts val="1500"/>
              </a:spcBef>
            </a:pPr>
            <a:r>
              <a:rPr lang="pl-PL" sz="3200" dirty="0" smtClean="0"/>
              <a:t>Wspólnota </a:t>
            </a:r>
            <a:r>
              <a:rPr lang="pl-PL" sz="3200" b="1" dirty="0" smtClean="0"/>
              <a:t>zaufania</a:t>
            </a:r>
            <a:endParaRPr lang="pl-PL" sz="3200" b="1" dirty="0"/>
          </a:p>
          <a:p>
            <a:pPr>
              <a:spcBef>
                <a:spcPts val="1500"/>
              </a:spcBef>
            </a:pPr>
            <a:r>
              <a:rPr lang="pl-PL" sz="3200" dirty="0" smtClean="0"/>
              <a:t>SO w parafii poszerzone </a:t>
            </a:r>
            <a:r>
              <a:rPr lang="pl-PL" sz="3200" dirty="0"/>
              <a:t>o ochronę </a:t>
            </a:r>
            <a:r>
              <a:rPr lang="pl-PL" sz="3200" b="1" dirty="0"/>
              <a:t>osób </a:t>
            </a:r>
            <a:r>
              <a:rPr lang="pl-PL" sz="3200" b="1" dirty="0" smtClean="0"/>
              <a:t>dorosłych</a:t>
            </a:r>
            <a:r>
              <a:rPr lang="pl-PL" sz="3200" dirty="0" smtClean="0"/>
              <a:t> </a:t>
            </a:r>
            <a:endParaRPr lang="pl-PL" sz="3200" dirty="0"/>
          </a:p>
          <a:p>
            <a:pPr>
              <a:spcBef>
                <a:spcPts val="1500"/>
              </a:spcBef>
            </a:pPr>
            <a:r>
              <a:rPr lang="pl-PL" sz="3200" b="1" dirty="0"/>
              <a:t>Ochrona </a:t>
            </a:r>
            <a:r>
              <a:rPr lang="pl-PL" sz="3200" dirty="0"/>
              <a:t>przed nadużyciami, krzywdą, przemocą, wykorzystaniem </a:t>
            </a:r>
            <a:r>
              <a:rPr lang="pl-PL" sz="3200" dirty="0" smtClean="0"/>
              <a:t>seksualnym</a:t>
            </a:r>
            <a:endParaRPr lang="pl-PL" sz="3200" dirty="0"/>
          </a:p>
          <a:p>
            <a:pPr>
              <a:spcBef>
                <a:spcPts val="1500"/>
              </a:spcBef>
            </a:pPr>
            <a:r>
              <a:rPr lang="pl-PL" sz="3200" dirty="0" smtClean="0"/>
              <a:t>SO </a:t>
            </a:r>
            <a:r>
              <a:rPr lang="pl-PL" sz="3200" dirty="0"/>
              <a:t>chronią </a:t>
            </a:r>
            <a:r>
              <a:rPr lang="pl-PL" sz="3200" b="1" dirty="0" smtClean="0"/>
              <a:t>wszystkich</a:t>
            </a:r>
            <a:r>
              <a:rPr lang="pl-PL" sz="3200" dirty="0" smtClean="0"/>
              <a:t>: parafian</a:t>
            </a:r>
            <a:r>
              <a:rPr lang="pl-PL" sz="3200" dirty="0"/>
              <a:t>, osoby duchowne, pracowników </a:t>
            </a:r>
            <a:r>
              <a:rPr lang="pl-PL" sz="3200" dirty="0" smtClean="0"/>
              <a:t>i wolontariuszy 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STANDARD </a:t>
            </a:r>
            <a:r>
              <a:rPr lang="pl-PL" dirty="0" smtClean="0"/>
              <a:t>6 – </a:t>
            </a:r>
            <a:r>
              <a:rPr lang="pl-PL" b="1" dirty="0" smtClean="0"/>
              <a:t>Zasady </a:t>
            </a:r>
            <a:r>
              <a:rPr lang="pl-PL" b="1" dirty="0"/>
              <a:t>chroniące </a:t>
            </a:r>
            <a:r>
              <a:rPr lang="pl-PL" dirty="0" smtClean="0"/>
              <a:t>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sz="3200" b="1" dirty="0" smtClean="0"/>
              <a:t>Zasady kontaktów </a:t>
            </a:r>
            <a:r>
              <a:rPr lang="pl-PL" sz="3200" b="1" dirty="0"/>
              <a:t>przez media </a:t>
            </a:r>
            <a:r>
              <a:rPr lang="pl-PL" sz="3200" b="1" dirty="0" smtClean="0"/>
              <a:t>oraz udostępniania Internetu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2800" dirty="0" smtClean="0"/>
              <a:t>Środki </a:t>
            </a:r>
            <a:r>
              <a:rPr lang="pl-PL" sz="2800" dirty="0"/>
              <a:t>bezpieczeństwa uniemożliwiające dostęp do treści zagrażających prawidłowemu rozwojowi </a:t>
            </a:r>
            <a:r>
              <a:rPr lang="pl-PL" sz="2800" dirty="0" smtClean="0"/>
              <a:t>dzieci:</a:t>
            </a:r>
          </a:p>
          <a:p>
            <a:pPr lvl="1">
              <a:spcBef>
                <a:spcPts val="1200"/>
              </a:spcBef>
            </a:pPr>
            <a:r>
              <a:rPr lang="pl-PL" sz="2800" dirty="0" smtClean="0"/>
              <a:t>aktualne oprogramowanie </a:t>
            </a:r>
            <a:r>
              <a:rPr lang="pl-PL" sz="2800" b="1" dirty="0" smtClean="0"/>
              <a:t>filtrujące</a:t>
            </a:r>
          </a:p>
          <a:p>
            <a:pPr lvl="1">
              <a:spcBef>
                <a:spcPts val="1200"/>
              </a:spcBef>
            </a:pPr>
            <a:r>
              <a:rPr lang="pl-PL" sz="2800" b="1" dirty="0" smtClean="0"/>
              <a:t>monitorowanie</a:t>
            </a:r>
            <a:r>
              <a:rPr lang="pl-PL" sz="2800" dirty="0" smtClean="0"/>
              <a:t> przez wyznaczoną osobę,</a:t>
            </a:r>
          </a:p>
          <a:p>
            <a:pPr lvl="1">
              <a:spcBef>
                <a:spcPts val="1200"/>
              </a:spcBef>
            </a:pPr>
            <a:r>
              <a:rPr lang="pl-PL" sz="2800" dirty="0" smtClean="0"/>
              <a:t>lub np. </a:t>
            </a:r>
            <a:r>
              <a:rPr lang="pl-PL" sz="2800" b="1" dirty="0" smtClean="0"/>
              <a:t>indywidualne</a:t>
            </a:r>
            <a:r>
              <a:rPr lang="pl-PL" sz="2800" dirty="0" smtClean="0"/>
              <a:t> konta użytkowników </a:t>
            </a:r>
          </a:p>
          <a:p>
            <a:pPr lvl="1">
              <a:spcBef>
                <a:spcPts val="1200"/>
              </a:spcBef>
            </a:pPr>
            <a:r>
              <a:rPr lang="pl-PL" sz="2800" b="1" dirty="0" smtClean="0"/>
              <a:t>regulamin</a:t>
            </a:r>
            <a:r>
              <a:rPr lang="pl-PL" sz="2800" dirty="0" smtClean="0"/>
              <a:t> korzystania z Internetu</a:t>
            </a:r>
          </a:p>
          <a:p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STANDARD </a:t>
            </a:r>
            <a:r>
              <a:rPr lang="pl-PL" dirty="0" smtClean="0"/>
              <a:t>6 – </a:t>
            </a:r>
            <a:r>
              <a:rPr lang="pl-PL" b="1" dirty="0" smtClean="0"/>
              <a:t>Zasady </a:t>
            </a:r>
            <a:r>
              <a:rPr lang="pl-PL" b="1" dirty="0"/>
              <a:t>chroniące </a:t>
            </a:r>
            <a:r>
              <a:rPr lang="pl-PL" dirty="0" smtClean="0"/>
              <a:t>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 defTabSz="0">
              <a:buNone/>
            </a:pPr>
            <a:r>
              <a:rPr lang="pl-PL" sz="3200" b="1" dirty="0" smtClean="0"/>
              <a:t>Zasady </a:t>
            </a:r>
            <a:r>
              <a:rPr lang="pl-PL" sz="3200" b="1" dirty="0"/>
              <a:t>chroniące dotyczące wszystkich, również dorosłych </a:t>
            </a:r>
            <a:endParaRPr lang="pl-PL" sz="3200" dirty="0"/>
          </a:p>
          <a:p>
            <a:pPr>
              <a:spcBef>
                <a:spcPts val="1400"/>
              </a:spcBef>
            </a:pPr>
            <a:r>
              <a:rPr lang="pl-PL" dirty="0" smtClean="0"/>
              <a:t>Spowiedź, kierownictwo duchowe – w </a:t>
            </a:r>
            <a:r>
              <a:rPr lang="pl-PL" dirty="0"/>
              <a:t>miejscach </a:t>
            </a:r>
            <a:r>
              <a:rPr lang="pl-PL" dirty="0" smtClean="0"/>
              <a:t>wyznaczonych </a:t>
            </a:r>
            <a:r>
              <a:rPr lang="pl-PL" dirty="0"/>
              <a:t>(konfesjonał lub miejsce osobne, ale </a:t>
            </a:r>
            <a:r>
              <a:rPr lang="pl-PL" dirty="0" smtClean="0"/>
              <a:t>dostępne i </a:t>
            </a:r>
            <a:r>
              <a:rPr lang="pl-PL" b="1" dirty="0" smtClean="0"/>
              <a:t>widoczne</a:t>
            </a:r>
            <a:r>
              <a:rPr lang="pl-PL" dirty="0"/>
              <a:t>). </a:t>
            </a:r>
            <a:endParaRPr lang="pl-PL" dirty="0" smtClean="0"/>
          </a:p>
          <a:p>
            <a:pPr>
              <a:spcBef>
                <a:spcPts val="1400"/>
              </a:spcBef>
            </a:pPr>
            <a:r>
              <a:rPr lang="pl-PL" dirty="0" smtClean="0"/>
              <a:t>Podczas Mszy św. z </a:t>
            </a:r>
            <a:r>
              <a:rPr lang="pl-PL" dirty="0"/>
              <a:t>modlitwą wstawienniczą </a:t>
            </a:r>
            <a:r>
              <a:rPr lang="pl-PL" dirty="0" smtClean="0"/>
              <a:t>- modlitwa przy </a:t>
            </a:r>
            <a:r>
              <a:rPr lang="pl-PL" dirty="0"/>
              <a:t>głównym ołtarzu, w miejscach godnych, </a:t>
            </a:r>
            <a:r>
              <a:rPr lang="pl-PL" b="1" dirty="0"/>
              <a:t>widocznych</a:t>
            </a:r>
            <a:r>
              <a:rPr lang="pl-PL" dirty="0"/>
              <a:t>, </a:t>
            </a:r>
            <a:r>
              <a:rPr lang="pl-PL" dirty="0" smtClean="0"/>
              <a:t>centralnych. </a:t>
            </a:r>
            <a:endParaRPr lang="pl-PL" sz="2400" dirty="0"/>
          </a:p>
          <a:p>
            <a:pPr>
              <a:spcBef>
                <a:spcPts val="1400"/>
              </a:spcBef>
            </a:pPr>
            <a:r>
              <a:rPr lang="pl-PL" dirty="0"/>
              <a:t>Do udziału w wizytach duszpasterskich (kolęda) należy zapraszać tylko </a:t>
            </a:r>
            <a:r>
              <a:rPr lang="pl-PL" dirty="0" smtClean="0"/>
              <a:t>osoby dojrzałe do m. in. zachowania </a:t>
            </a:r>
            <a:r>
              <a:rPr lang="pl-PL" dirty="0"/>
              <a:t>dyskrecji. </a:t>
            </a:r>
            <a:endParaRPr lang="pl-PL" sz="2400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STANDARD </a:t>
            </a:r>
            <a:r>
              <a:rPr lang="pl-PL" dirty="0" smtClean="0"/>
              <a:t>7 – </a:t>
            </a:r>
            <a:r>
              <a:rPr lang="pl-PL" b="1" dirty="0" smtClean="0"/>
              <a:t>Edukacja dzieci oraz </a:t>
            </a:r>
            <a:r>
              <a:rPr lang="pl-PL" b="1" dirty="0"/>
              <a:t>osób </a:t>
            </a:r>
            <a:r>
              <a:rPr lang="pl-PL" b="1" dirty="0" smtClean="0"/>
              <a:t>bezbronnych </a:t>
            </a:r>
            <a:r>
              <a:rPr lang="pl-PL" b="1" dirty="0"/>
              <a:t>w ochronie swoich </a:t>
            </a:r>
            <a:r>
              <a:rPr lang="pl-PL" b="1" dirty="0" smtClean="0"/>
              <a:t>granic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664069"/>
            <a:ext cx="10515600" cy="3912576"/>
          </a:xfrm>
        </p:spPr>
        <p:txBody>
          <a:bodyPr numCol="2">
            <a:normAutofit fontScale="70000" lnSpcReduction="20000"/>
          </a:bodyPr>
          <a:lstStyle/>
          <a:p>
            <a:r>
              <a:rPr lang="pl-PL" sz="3700" b="1" dirty="0" smtClean="0"/>
              <a:t>pozostawianie</a:t>
            </a:r>
            <a:r>
              <a:rPr lang="pl-PL" sz="3700" dirty="0" smtClean="0"/>
              <a:t> bez </a:t>
            </a:r>
            <a:r>
              <a:rPr lang="pl-PL" sz="3700" dirty="0"/>
              <a:t>opieki; </a:t>
            </a:r>
          </a:p>
          <a:p>
            <a:r>
              <a:rPr lang="pl-PL" sz="3700" dirty="0"/>
              <a:t>zbyt intensywne </a:t>
            </a:r>
            <a:r>
              <a:rPr lang="pl-PL" sz="3700" b="1" dirty="0"/>
              <a:t>dążenie</a:t>
            </a:r>
            <a:r>
              <a:rPr lang="pl-PL" sz="3700" dirty="0"/>
              <a:t> do osobistego </a:t>
            </a:r>
            <a:r>
              <a:rPr lang="pl-PL" sz="3700" dirty="0" smtClean="0"/>
              <a:t>kontaktu (zwłaszcza w odosobnieniu), </a:t>
            </a:r>
          </a:p>
          <a:p>
            <a:r>
              <a:rPr lang="pl-PL" sz="3700" dirty="0" smtClean="0"/>
              <a:t>okazywanie </a:t>
            </a:r>
            <a:r>
              <a:rPr lang="pl-PL" sz="3700" b="1" dirty="0"/>
              <a:t>niechcianej</a:t>
            </a:r>
            <a:r>
              <a:rPr lang="pl-PL" sz="3700" dirty="0"/>
              <a:t> </a:t>
            </a:r>
            <a:r>
              <a:rPr lang="pl-PL" sz="3700" dirty="0" smtClean="0"/>
              <a:t>czułości, przekraczanie </a:t>
            </a:r>
            <a:r>
              <a:rPr lang="pl-PL" sz="3700" dirty="0"/>
              <a:t>granic nienaruszalności cielesnej</a:t>
            </a:r>
          </a:p>
          <a:p>
            <a:r>
              <a:rPr lang="pl-PL" sz="3700" dirty="0" smtClean="0"/>
              <a:t>epatowanie </a:t>
            </a:r>
            <a:r>
              <a:rPr lang="pl-PL" sz="3700" b="1" dirty="0" smtClean="0"/>
              <a:t>nagością</a:t>
            </a:r>
            <a:endParaRPr lang="pl-PL" sz="3700" dirty="0"/>
          </a:p>
          <a:p>
            <a:r>
              <a:rPr lang="pl-PL" sz="3700" b="1" dirty="0" smtClean="0"/>
              <a:t>infantylne</a:t>
            </a:r>
            <a:r>
              <a:rPr lang="pl-PL" sz="3700" dirty="0" smtClean="0"/>
              <a:t> </a:t>
            </a:r>
            <a:r>
              <a:rPr lang="pl-PL" sz="3700" dirty="0"/>
              <a:t>zachowania opiekunów; </a:t>
            </a:r>
          </a:p>
          <a:p>
            <a:r>
              <a:rPr lang="pl-PL" sz="3700" b="1" dirty="0" smtClean="0"/>
              <a:t>prowokacje</a:t>
            </a:r>
            <a:r>
              <a:rPr lang="pl-PL" sz="3700" dirty="0" smtClean="0"/>
              <a:t> </a:t>
            </a:r>
            <a:r>
              <a:rPr lang="pl-PL" sz="3700" dirty="0"/>
              <a:t>i </a:t>
            </a:r>
            <a:r>
              <a:rPr lang="pl-PL" sz="3700" dirty="0" smtClean="0"/>
              <a:t>sytuacje </a:t>
            </a:r>
            <a:r>
              <a:rPr lang="pl-PL" sz="3700" dirty="0"/>
              <a:t>dwuznaczne; </a:t>
            </a:r>
          </a:p>
          <a:p>
            <a:endParaRPr lang="pl-PL" sz="3700" dirty="0" smtClean="0"/>
          </a:p>
          <a:p>
            <a:r>
              <a:rPr lang="pl-PL" sz="3700" dirty="0" smtClean="0"/>
              <a:t>prezentowanie </a:t>
            </a:r>
            <a:r>
              <a:rPr lang="pl-PL" sz="3700" b="1" dirty="0"/>
              <a:t>nieodpowiednich</a:t>
            </a:r>
            <a:r>
              <a:rPr lang="pl-PL" sz="3700" dirty="0"/>
              <a:t> </a:t>
            </a:r>
            <a:r>
              <a:rPr lang="pl-PL" sz="3700" dirty="0" smtClean="0"/>
              <a:t>treści (erotyki, pornografii, przemocy i in.); </a:t>
            </a:r>
            <a:endParaRPr lang="pl-PL" sz="3700" dirty="0"/>
          </a:p>
          <a:p>
            <a:r>
              <a:rPr lang="pl-PL" sz="3700" dirty="0"/>
              <a:t>nadmierne </a:t>
            </a:r>
            <a:r>
              <a:rPr lang="pl-PL" sz="3700" dirty="0" smtClean="0"/>
              <a:t>obdarowywanie </a:t>
            </a:r>
            <a:r>
              <a:rPr lang="pl-PL" sz="3700" dirty="0"/>
              <a:t>prezentami i inne formy </a:t>
            </a:r>
            <a:r>
              <a:rPr lang="pl-PL" sz="3700" b="1" dirty="0"/>
              <a:t>faworyzowania</a:t>
            </a:r>
            <a:r>
              <a:rPr lang="pl-PL" sz="3700" dirty="0"/>
              <a:t>; </a:t>
            </a:r>
          </a:p>
          <a:p>
            <a:r>
              <a:rPr lang="pl-PL" sz="3700" b="1" dirty="0" smtClean="0"/>
              <a:t>brak</a:t>
            </a:r>
            <a:r>
              <a:rPr lang="pl-PL" sz="3700" dirty="0" smtClean="0"/>
              <a:t> empatii i wrażliwości na potrzeby dzieci; </a:t>
            </a:r>
          </a:p>
          <a:p>
            <a:r>
              <a:rPr lang="pl-PL" sz="3700" dirty="0" smtClean="0"/>
              <a:t>Proponowanie </a:t>
            </a:r>
            <a:r>
              <a:rPr lang="pl-PL" sz="3700" b="1" dirty="0" smtClean="0"/>
              <a:t>alkoholu</a:t>
            </a:r>
            <a:r>
              <a:rPr lang="pl-PL" sz="3700" dirty="0" smtClean="0"/>
              <a:t>, środków </a:t>
            </a:r>
            <a:r>
              <a:rPr lang="pl-PL" sz="3700" dirty="0"/>
              <a:t>psychoaktywnych </a:t>
            </a:r>
            <a:r>
              <a:rPr lang="pl-PL" sz="3700" dirty="0" smtClean="0"/>
              <a:t>lub bycie opiekunów pod ich wpływem.</a:t>
            </a:r>
            <a:endParaRPr lang="pl-PL" sz="3700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2" y="365125"/>
            <a:ext cx="1341236" cy="8291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035" y="1411061"/>
            <a:ext cx="573074" cy="829128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838200" y="1618133"/>
            <a:ext cx="10515600" cy="475102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600" b="1" dirty="0" smtClean="0"/>
              <a:t>Cel: </a:t>
            </a:r>
            <a:r>
              <a:rPr lang="pl-PL" sz="2600" dirty="0" smtClean="0"/>
              <a:t>Dzieci</a:t>
            </a:r>
            <a:r>
              <a:rPr lang="pl-PL" sz="2600" b="1" dirty="0" smtClean="0"/>
              <a:t> reagują i informują </a:t>
            </a:r>
            <a:r>
              <a:rPr lang="pl-PL" sz="2600" dirty="0" smtClean="0"/>
              <a:t>dorosłych,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600" dirty="0" smtClean="0"/>
              <a:t>gdy są świadkami lub doświadczają krzywdy. Np. na:</a:t>
            </a:r>
            <a:r>
              <a:rPr lang="pl-PL" sz="26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4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22498" t="7845" r="7401" b="3844"/>
          <a:stretch/>
        </p:blipFill>
        <p:spPr>
          <a:xfrm>
            <a:off x="1002494" y="35857"/>
            <a:ext cx="9627407" cy="682214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182" y="365125"/>
            <a:ext cx="1341236" cy="8291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6035" y="1411061"/>
            <a:ext cx="573074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09" t="7751" r="19009" b="3948"/>
          <a:stretch/>
        </p:blipFill>
        <p:spPr>
          <a:xfrm>
            <a:off x="3498859" y="34851"/>
            <a:ext cx="5260053" cy="55255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  <p:sp>
        <p:nvSpPr>
          <p:cNvPr id="3" name="Strzałka w prawo 2"/>
          <p:cNvSpPr/>
          <p:nvPr/>
        </p:nvSpPr>
        <p:spPr>
          <a:xfrm rot="8134278">
            <a:off x="8747238" y="4668019"/>
            <a:ext cx="2312377" cy="1784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774447" y="5675497"/>
            <a:ext cx="526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/>
              <a:t>Imię, nazwisko i </a:t>
            </a:r>
            <a:r>
              <a:rPr lang="pl-PL" i="1" dirty="0"/>
              <a:t>n</a:t>
            </a:r>
            <a:r>
              <a:rPr lang="pl-PL" i="1" dirty="0" smtClean="0"/>
              <a:t>umer telefonu do </a:t>
            </a:r>
          </a:p>
          <a:p>
            <a:pPr algn="ctr"/>
            <a:r>
              <a:rPr lang="pl-PL" b="1" i="1" dirty="0" smtClean="0"/>
              <a:t>Osoby Zaufanej </a:t>
            </a:r>
            <a:endParaRPr lang="pl-PL" b="1" i="1" dirty="0"/>
          </a:p>
        </p:txBody>
      </p:sp>
      <p:sp>
        <p:nvSpPr>
          <p:cNvPr id="9" name="Strzałka w prawo 8"/>
          <p:cNvSpPr/>
          <p:nvPr/>
        </p:nvSpPr>
        <p:spPr>
          <a:xfrm rot="2722287">
            <a:off x="954957" y="4706996"/>
            <a:ext cx="2312377" cy="1784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00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STANDARD </a:t>
            </a:r>
            <a:r>
              <a:rPr lang="pl-PL" dirty="0" smtClean="0"/>
              <a:t>8 – </a:t>
            </a:r>
            <a:r>
              <a:rPr lang="pl-PL" b="1" dirty="0" smtClean="0"/>
              <a:t>Szkolenie </a:t>
            </a:r>
            <a:r>
              <a:rPr lang="pl-PL" b="1" dirty="0"/>
              <a:t>i stałe wsparcie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dla </a:t>
            </a:r>
            <a:r>
              <a:rPr lang="pl-PL" b="1" dirty="0"/>
              <a:t>osób zajmujących się </a:t>
            </a:r>
            <a:r>
              <a:rPr lang="pl-PL" b="1" dirty="0" smtClean="0"/>
              <a:t>profilaktyką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686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b="1" dirty="0"/>
              <a:t> </a:t>
            </a:r>
            <a:endParaRPr lang="pl-PL" dirty="0"/>
          </a:p>
          <a:p>
            <a:pPr algn="just">
              <a:spcBef>
                <a:spcPts val="1500"/>
              </a:spcBef>
            </a:pPr>
            <a:r>
              <a:rPr lang="pl-PL" sz="5500" dirty="0"/>
              <a:t>Wszyscy </a:t>
            </a:r>
            <a:r>
              <a:rPr lang="pl-PL" sz="5500" b="1" dirty="0"/>
              <a:t>pracownicy i wolontariusze </a:t>
            </a:r>
            <a:r>
              <a:rPr lang="pl-PL" sz="5500" dirty="0" smtClean="0"/>
              <a:t>są przeszkoleni </a:t>
            </a:r>
            <a:r>
              <a:rPr lang="pl-PL" sz="5500" dirty="0" err="1" smtClean="0"/>
              <a:t>nt</a:t>
            </a:r>
            <a:r>
              <a:rPr lang="pl-PL" sz="5500" dirty="0" smtClean="0"/>
              <a:t> standardów parafii.</a:t>
            </a:r>
            <a:endParaRPr lang="pl-PL" sz="5500" dirty="0"/>
          </a:p>
          <a:p>
            <a:pPr>
              <a:spcBef>
                <a:spcPts val="1500"/>
              </a:spcBef>
            </a:pPr>
            <a:r>
              <a:rPr lang="pl-PL" sz="5500" b="1" dirty="0"/>
              <a:t>Szkolenie </a:t>
            </a:r>
            <a:r>
              <a:rPr lang="pl-PL" sz="5500" dirty="0"/>
              <a:t>może prowadzić osoba odpowiedzialna w parafii za prewencję.</a:t>
            </a:r>
          </a:p>
          <a:p>
            <a:pPr>
              <a:spcBef>
                <a:spcPts val="1500"/>
              </a:spcBef>
            </a:pPr>
            <a:r>
              <a:rPr lang="pl-PL" sz="5500" dirty="0"/>
              <a:t>Pracownicy i wolontariusze pełniący funkcje </a:t>
            </a:r>
            <a:r>
              <a:rPr lang="pl-PL" sz="5500" dirty="0" smtClean="0"/>
              <a:t>formacyjne szkolą się </a:t>
            </a:r>
            <a:r>
              <a:rPr lang="pl-PL" sz="5500" b="1" dirty="0" smtClean="0"/>
              <a:t>także </a:t>
            </a:r>
            <a:r>
              <a:rPr lang="pl-PL" sz="5500" dirty="0" smtClean="0"/>
              <a:t>o: </a:t>
            </a:r>
            <a:endParaRPr lang="pl-PL" sz="5500" dirty="0"/>
          </a:p>
          <a:p>
            <a:pPr lvl="1">
              <a:spcBef>
                <a:spcPts val="1200"/>
              </a:spcBef>
            </a:pPr>
            <a:r>
              <a:rPr lang="pl-PL" sz="5100" dirty="0" smtClean="0"/>
              <a:t>rodzajach </a:t>
            </a:r>
            <a:r>
              <a:rPr lang="pl-PL" sz="5100" dirty="0"/>
              <a:t>przemocy (w tym </a:t>
            </a:r>
            <a:r>
              <a:rPr lang="pl-PL" sz="5100" dirty="0" smtClean="0"/>
              <a:t>rówieśniczej</a:t>
            </a:r>
            <a:r>
              <a:rPr lang="pl-PL" sz="5100" dirty="0"/>
              <a:t>); </a:t>
            </a:r>
          </a:p>
          <a:p>
            <a:pPr lvl="1">
              <a:spcBef>
                <a:spcPts val="1200"/>
              </a:spcBef>
            </a:pPr>
            <a:r>
              <a:rPr lang="pl-PL" sz="5100" dirty="0" smtClean="0"/>
              <a:t>rozpoznawaniu </a:t>
            </a:r>
            <a:r>
              <a:rPr lang="pl-PL" sz="5100" dirty="0"/>
              <a:t>oznak przemocy (w tym wykorzystania seksualnego); </a:t>
            </a:r>
          </a:p>
          <a:p>
            <a:pPr lvl="1">
              <a:spcBef>
                <a:spcPts val="1200"/>
              </a:spcBef>
            </a:pPr>
            <a:r>
              <a:rPr lang="pl-PL" sz="5100" dirty="0"/>
              <a:t>strategii działania sprawców </a:t>
            </a:r>
            <a:r>
              <a:rPr lang="pl-PL" sz="5100" dirty="0" smtClean="0"/>
              <a:t>(</a:t>
            </a:r>
            <a:r>
              <a:rPr lang="pl-PL" sz="5100" dirty="0"/>
              <a:t>w tym przemocy seksualnej); </a:t>
            </a:r>
          </a:p>
          <a:p>
            <a:pPr lvl="1">
              <a:spcBef>
                <a:spcPts val="1200"/>
              </a:spcBef>
            </a:pPr>
            <a:r>
              <a:rPr lang="pl-PL" sz="5100" dirty="0" smtClean="0"/>
              <a:t>rozmowie </a:t>
            </a:r>
            <a:r>
              <a:rPr lang="pl-PL" sz="5100" dirty="0"/>
              <a:t>z </a:t>
            </a:r>
            <a:r>
              <a:rPr lang="pl-PL" sz="5100" dirty="0" smtClean="0"/>
              <a:t>ofiarami na </a:t>
            </a:r>
            <a:r>
              <a:rPr lang="pl-PL" sz="5100" dirty="0"/>
              <a:t>temat </a:t>
            </a:r>
            <a:r>
              <a:rPr lang="pl-PL" sz="5100" dirty="0" smtClean="0"/>
              <a:t>krzywdy i przemocy; </a:t>
            </a:r>
            <a:endParaRPr lang="pl-PL" sz="5100" dirty="0"/>
          </a:p>
          <a:p>
            <a:pPr lvl="1">
              <a:spcBef>
                <a:spcPts val="1200"/>
              </a:spcBef>
            </a:pPr>
            <a:r>
              <a:rPr lang="pl-PL" sz="5100" dirty="0" smtClean="0"/>
              <a:t>zagrożeniach </a:t>
            </a:r>
            <a:r>
              <a:rPr lang="pl-PL" sz="5100" dirty="0"/>
              <a:t>i </a:t>
            </a:r>
            <a:r>
              <a:rPr lang="pl-PL" sz="5100" dirty="0" smtClean="0"/>
              <a:t>ochronie </a:t>
            </a:r>
            <a:r>
              <a:rPr lang="pl-PL" sz="5100" dirty="0"/>
              <a:t>przed szkodliwymi treściami w Internecie; </a:t>
            </a:r>
          </a:p>
          <a:p>
            <a:pPr lvl="1">
              <a:spcBef>
                <a:spcPts val="1200"/>
              </a:spcBef>
            </a:pPr>
            <a:r>
              <a:rPr lang="pl-PL" sz="5100" dirty="0"/>
              <a:t>innych </a:t>
            </a:r>
            <a:r>
              <a:rPr lang="pl-PL" sz="5100" dirty="0" smtClean="0"/>
              <a:t>zaleceniach w </a:t>
            </a:r>
            <a:r>
              <a:rPr lang="pl-PL" sz="5100" dirty="0"/>
              <a:t>danej placówce/miejscu duszpasterskim</a:t>
            </a:r>
            <a:r>
              <a:rPr lang="pl-PL" sz="5100" dirty="0" smtClean="0"/>
              <a:t>.</a:t>
            </a:r>
            <a:endParaRPr lang="pl-PL" sz="51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2" y="365125"/>
            <a:ext cx="1341236" cy="8291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035" y="1411061"/>
            <a:ext cx="573074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STANDARD </a:t>
            </a:r>
            <a:r>
              <a:rPr lang="pl-PL" dirty="0" smtClean="0"/>
              <a:t>8 – </a:t>
            </a:r>
            <a:r>
              <a:rPr lang="pl-PL" b="1" dirty="0" smtClean="0"/>
              <a:t>Szkolenie </a:t>
            </a:r>
            <a:r>
              <a:rPr lang="pl-PL" b="1" dirty="0"/>
              <a:t>i stałe wsparcie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dla </a:t>
            </a:r>
            <a:r>
              <a:rPr lang="pl-PL" b="1" dirty="0"/>
              <a:t>osób zajmujących się </a:t>
            </a:r>
            <a:r>
              <a:rPr lang="pl-PL" b="1" dirty="0" smtClean="0"/>
              <a:t>profilaktyką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5440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b="1" dirty="0"/>
              <a:t> </a:t>
            </a:r>
            <a:r>
              <a:rPr lang="pl-PL" sz="7000" b="1" dirty="0" smtClean="0"/>
              <a:t>Każda</a:t>
            </a:r>
            <a:r>
              <a:rPr lang="pl-PL" sz="7000" dirty="0" smtClean="0"/>
              <a:t> osoba pracująca z dziećmi i osobami bezbronnymi{ </a:t>
            </a:r>
          </a:p>
          <a:p>
            <a:pPr lvl="1">
              <a:spcBef>
                <a:spcPts val="1200"/>
              </a:spcBef>
            </a:pPr>
            <a:r>
              <a:rPr lang="pl-PL" sz="7000" dirty="0"/>
              <a:t>co dwa lata </a:t>
            </a:r>
            <a:r>
              <a:rPr lang="pl-PL" sz="7000" dirty="0" smtClean="0"/>
              <a:t>- </a:t>
            </a:r>
            <a:r>
              <a:rPr lang="pl-PL" sz="7000" b="1" dirty="0" smtClean="0"/>
              <a:t>szkolenie</a:t>
            </a:r>
            <a:r>
              <a:rPr lang="pl-PL" sz="7000" dirty="0" smtClean="0"/>
              <a:t> </a:t>
            </a:r>
            <a:r>
              <a:rPr lang="pl-PL" sz="7000" dirty="0"/>
              <a:t>dot. prewencji (program diecezji).</a:t>
            </a:r>
          </a:p>
          <a:p>
            <a:pPr lvl="1">
              <a:spcBef>
                <a:spcPts val="1200"/>
              </a:spcBef>
            </a:pPr>
            <a:r>
              <a:rPr lang="pl-PL" sz="7000" b="1" dirty="0" smtClean="0"/>
              <a:t>zaświadczenie </a:t>
            </a:r>
            <a:r>
              <a:rPr lang="pl-PL" sz="7000" dirty="0"/>
              <a:t>o udziale w szkoleniu</a:t>
            </a:r>
            <a:r>
              <a:rPr lang="pl-PL" sz="7000" dirty="0" smtClean="0"/>
              <a:t>.</a:t>
            </a:r>
          </a:p>
          <a:p>
            <a:pPr lvl="1">
              <a:spcBef>
                <a:spcPts val="1200"/>
              </a:spcBef>
            </a:pPr>
            <a:endParaRPr lang="pl-PL" sz="300" dirty="0"/>
          </a:p>
          <a:p>
            <a:pPr marL="0" indent="0">
              <a:spcBef>
                <a:spcPts val="1200"/>
              </a:spcBef>
              <a:buNone/>
            </a:pPr>
            <a:r>
              <a:rPr lang="pl-PL" sz="7000" dirty="0" smtClean="0"/>
              <a:t>Odpowiedzialni </a:t>
            </a:r>
            <a:r>
              <a:rPr lang="pl-PL" sz="7000" dirty="0"/>
              <a:t>za prewencję w parafii </a:t>
            </a:r>
            <a:r>
              <a:rPr lang="pl-PL" sz="7000" dirty="0" smtClean="0"/>
              <a:t>powinni </a:t>
            </a:r>
            <a:r>
              <a:rPr lang="pl-PL" sz="7000" dirty="0"/>
              <a:t>mieć </a:t>
            </a:r>
            <a:r>
              <a:rPr lang="pl-PL" sz="7000" dirty="0" smtClean="0"/>
              <a:t>też </a:t>
            </a:r>
            <a:r>
              <a:rPr lang="pl-PL" sz="7000" b="1" dirty="0"/>
              <a:t>wiedzę</a:t>
            </a:r>
            <a:r>
              <a:rPr lang="pl-PL" sz="7000" dirty="0"/>
              <a:t> </a:t>
            </a:r>
            <a:r>
              <a:rPr lang="pl-PL" sz="7000" dirty="0" smtClean="0"/>
              <a:t>o: </a:t>
            </a:r>
            <a:endParaRPr lang="pl-PL" sz="7000" dirty="0"/>
          </a:p>
          <a:p>
            <a:pPr lvl="1">
              <a:spcBef>
                <a:spcPts val="1200"/>
              </a:spcBef>
            </a:pPr>
            <a:r>
              <a:rPr lang="pl-PL" sz="7000" b="1" dirty="0" smtClean="0"/>
              <a:t>budowaniu</a:t>
            </a:r>
            <a:r>
              <a:rPr lang="pl-PL" sz="7000" dirty="0" smtClean="0"/>
              <a:t> </a:t>
            </a:r>
            <a:r>
              <a:rPr lang="pl-PL" sz="7000" dirty="0"/>
              <a:t>systemu prewencji </a:t>
            </a:r>
            <a:r>
              <a:rPr lang="pl-PL" sz="7000" dirty="0" smtClean="0"/>
              <a:t>wymogów Kościoła </a:t>
            </a:r>
            <a:r>
              <a:rPr lang="pl-PL" sz="7000" dirty="0"/>
              <a:t>i </a:t>
            </a:r>
            <a:r>
              <a:rPr lang="pl-PL" sz="7000" dirty="0" smtClean="0"/>
              <a:t>państwa </a:t>
            </a:r>
            <a:endParaRPr lang="pl-PL" sz="7000" dirty="0"/>
          </a:p>
          <a:p>
            <a:pPr lvl="1">
              <a:spcBef>
                <a:spcPts val="1200"/>
              </a:spcBef>
            </a:pPr>
            <a:r>
              <a:rPr lang="pl-PL" sz="7000" dirty="0"/>
              <a:t>podstawowych </a:t>
            </a:r>
            <a:r>
              <a:rPr lang="pl-PL" sz="7000" dirty="0" smtClean="0"/>
              <a:t>procedurach </a:t>
            </a:r>
            <a:r>
              <a:rPr lang="pl-PL" sz="7000" b="1" dirty="0"/>
              <a:t>prawnych</a:t>
            </a:r>
            <a:r>
              <a:rPr lang="pl-PL" sz="7000" dirty="0"/>
              <a:t> (kanonicznych i </a:t>
            </a:r>
            <a:r>
              <a:rPr lang="pl-PL" sz="7000" dirty="0" smtClean="0"/>
              <a:t>cywilnych); </a:t>
            </a:r>
            <a:endParaRPr lang="pl-PL" sz="7000" dirty="0"/>
          </a:p>
          <a:p>
            <a:pPr lvl="1">
              <a:spcBef>
                <a:spcPts val="1200"/>
              </a:spcBef>
            </a:pPr>
            <a:r>
              <a:rPr lang="pl-PL" sz="7000" b="1" dirty="0" smtClean="0"/>
              <a:t>czynnikach</a:t>
            </a:r>
            <a:r>
              <a:rPr lang="pl-PL" sz="7000" dirty="0" smtClean="0"/>
              <a:t> </a:t>
            </a:r>
            <a:r>
              <a:rPr lang="pl-PL" sz="7000" dirty="0"/>
              <a:t>ryzyka i </a:t>
            </a:r>
            <a:r>
              <a:rPr lang="pl-PL" sz="7000" dirty="0" smtClean="0"/>
              <a:t>ochrony; </a:t>
            </a:r>
            <a:endParaRPr lang="pl-PL" sz="7000" dirty="0"/>
          </a:p>
          <a:p>
            <a:pPr lvl="1">
              <a:spcBef>
                <a:spcPts val="1200"/>
              </a:spcBef>
            </a:pPr>
            <a:r>
              <a:rPr lang="pl-PL" sz="7000" dirty="0" smtClean="0"/>
              <a:t>placówkach </a:t>
            </a:r>
            <a:r>
              <a:rPr lang="pl-PL" sz="7000" b="1" dirty="0" smtClean="0"/>
              <a:t>pomocowych</a:t>
            </a:r>
            <a:r>
              <a:rPr lang="pl-PL" sz="7000" dirty="0" smtClean="0"/>
              <a:t> w </a:t>
            </a:r>
            <a:r>
              <a:rPr lang="pl-PL" sz="7000" dirty="0"/>
              <a:t>środowisku </a:t>
            </a:r>
            <a:r>
              <a:rPr lang="pl-PL" sz="7000" dirty="0" smtClean="0"/>
              <a:t>lokalnym; </a:t>
            </a:r>
            <a:endParaRPr lang="pl-PL" sz="7000" dirty="0"/>
          </a:p>
          <a:p>
            <a:pPr lvl="1">
              <a:spcBef>
                <a:spcPts val="1200"/>
              </a:spcBef>
            </a:pPr>
            <a:r>
              <a:rPr lang="pl-PL" sz="7000" b="1" dirty="0" smtClean="0"/>
              <a:t>procedurach</a:t>
            </a:r>
            <a:r>
              <a:rPr lang="pl-PL" sz="7000" dirty="0" smtClean="0"/>
              <a:t> w danej </a:t>
            </a:r>
            <a:r>
              <a:rPr lang="pl-PL" sz="7000" dirty="0"/>
              <a:t>parafii. </a:t>
            </a:r>
            <a:endParaRPr lang="pl-PL" sz="70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pl-PL" sz="7000" dirty="0" smtClean="0"/>
              <a:t>Szkolenie ww. osób – osoba </a:t>
            </a:r>
            <a:r>
              <a:rPr lang="pl-PL" sz="7000" dirty="0"/>
              <a:t>odpowiedzialna za prewencję w </a:t>
            </a:r>
            <a:r>
              <a:rPr lang="pl-PL" sz="7000" b="1" dirty="0" smtClean="0"/>
              <a:t>diecezji</a:t>
            </a:r>
            <a:r>
              <a:rPr lang="pl-PL" sz="7000" dirty="0" smtClean="0"/>
              <a:t>. </a:t>
            </a:r>
            <a:endParaRPr lang="pl-PL" sz="7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2" y="365125"/>
            <a:ext cx="1341236" cy="82912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035" y="1411061"/>
            <a:ext cx="573074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STANDARD </a:t>
            </a:r>
            <a:r>
              <a:rPr lang="pl-PL" dirty="0" smtClean="0"/>
              <a:t>8 – </a:t>
            </a:r>
            <a:r>
              <a:rPr lang="pl-PL" b="1" dirty="0" smtClean="0"/>
              <a:t>Szkolenie </a:t>
            </a:r>
            <a:r>
              <a:rPr lang="pl-PL" b="1" dirty="0"/>
              <a:t>i stałe </a:t>
            </a:r>
            <a:r>
              <a:rPr lang="pl-PL" b="1" dirty="0" smtClean="0"/>
              <a:t>wsparcie </a:t>
            </a:r>
            <a:r>
              <a:rPr lang="pl-PL" dirty="0" smtClean="0"/>
              <a:t>c.d.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54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5400" b="1" dirty="0" smtClean="0"/>
              <a:t>Centrum Ochrony Dziecka</a:t>
            </a:r>
          </a:p>
          <a:p>
            <a:pPr marL="0" indent="0">
              <a:buNone/>
            </a:pPr>
            <a:r>
              <a:rPr lang="pl-PL" sz="5400" dirty="0" smtClean="0">
                <a:hlinkClick r:id="rId2"/>
              </a:rPr>
              <a:t>www.cod.ignatianum.edu.pl</a:t>
            </a:r>
            <a:endParaRPr lang="pl-PL" sz="5400" dirty="0" smtClean="0"/>
          </a:p>
          <a:p>
            <a:pPr marL="0" indent="0">
              <a:buNone/>
            </a:pPr>
            <a:endParaRPr lang="pl-PL" sz="5400" b="1" dirty="0" smtClean="0"/>
          </a:p>
          <a:p>
            <a:pPr marL="0" indent="0">
              <a:buNone/>
            </a:pPr>
            <a:r>
              <a:rPr lang="pl-PL" sz="5400" b="1" dirty="0" smtClean="0"/>
              <a:t>Fundacja Dajemy Dzieciom Siłę</a:t>
            </a:r>
          </a:p>
          <a:p>
            <a:pPr marL="0" indent="0">
              <a:buNone/>
            </a:pPr>
            <a:r>
              <a:rPr lang="pl-PL" sz="5400" dirty="0" smtClean="0">
                <a:hlinkClick r:id="rId3"/>
              </a:rPr>
              <a:t>www.standardy.fdds.pl</a:t>
            </a:r>
            <a:endParaRPr lang="pl-PL" sz="5400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182" y="365125"/>
            <a:ext cx="1341236" cy="82912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6035" y="1411061"/>
            <a:ext cx="573074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STANDARD 9 – </a:t>
            </a:r>
            <a:r>
              <a:rPr lang="pl-PL" b="1" dirty="0" smtClean="0"/>
              <a:t>Zapewnienie </a:t>
            </a:r>
            <a:r>
              <a:rPr lang="pl-PL" b="1" dirty="0"/>
              <a:t>jakości i ciągłości działań w zakresie prewencji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POD </a:t>
            </a:r>
            <a:r>
              <a:rPr lang="pl-PL" sz="3600" dirty="0"/>
              <a:t>w parafii </a:t>
            </a:r>
            <a:r>
              <a:rPr lang="pl-PL" sz="3600" dirty="0" smtClean="0"/>
              <a:t>aktualizowana </a:t>
            </a:r>
            <a:r>
              <a:rPr lang="pl-PL" sz="3600" dirty="0"/>
              <a:t>jest </a:t>
            </a:r>
            <a:r>
              <a:rPr lang="pl-PL" sz="3600" b="1" dirty="0"/>
              <a:t>co dwa lata</a:t>
            </a:r>
            <a:r>
              <a:rPr lang="pl-PL" sz="3600" dirty="0"/>
              <a:t>. </a:t>
            </a:r>
          </a:p>
          <a:p>
            <a:r>
              <a:rPr lang="pl-PL" sz="3600" dirty="0" smtClean="0"/>
              <a:t>Ewaluacja:</a:t>
            </a:r>
            <a:endParaRPr lang="pl-PL" sz="3600" dirty="0"/>
          </a:p>
          <a:p>
            <a:pPr lvl="1"/>
            <a:r>
              <a:rPr lang="pl-PL" sz="3200" dirty="0" smtClean="0"/>
              <a:t>ewaluację prowadzi osoba odpowiedzialna </a:t>
            </a:r>
            <a:r>
              <a:rPr lang="pl-PL" sz="3200" dirty="0"/>
              <a:t>w parafii za </a:t>
            </a:r>
            <a:r>
              <a:rPr lang="pl-PL" sz="3200" b="1" dirty="0"/>
              <a:t>prewencję </a:t>
            </a:r>
            <a:r>
              <a:rPr lang="pl-PL" sz="3200" dirty="0"/>
              <a:t>we współpracy z proboszczem i </a:t>
            </a:r>
            <a:r>
              <a:rPr lang="pl-PL" sz="3200" dirty="0" smtClean="0"/>
              <a:t>in., </a:t>
            </a:r>
            <a:endParaRPr lang="pl-PL" sz="3200" dirty="0"/>
          </a:p>
          <a:p>
            <a:pPr lvl="1"/>
            <a:r>
              <a:rPr lang="pl-PL" sz="3200" dirty="0" smtClean="0"/>
              <a:t>konsultowana z osobami </a:t>
            </a:r>
            <a:r>
              <a:rPr lang="pl-PL" sz="3200" b="1" dirty="0" smtClean="0"/>
              <a:t>zaangażowanymi </a:t>
            </a:r>
            <a:r>
              <a:rPr lang="pl-PL" sz="3200" dirty="0" smtClean="0"/>
              <a:t>w duszpasterstwo parafialne. </a:t>
            </a:r>
          </a:p>
          <a:p>
            <a:pPr lvl="1"/>
            <a:r>
              <a:rPr lang="pl-PL" sz="3200" dirty="0" smtClean="0"/>
              <a:t>zatwierdzana </a:t>
            </a:r>
            <a:r>
              <a:rPr lang="pl-PL" sz="3200" dirty="0"/>
              <a:t>przez osobę </a:t>
            </a:r>
            <a:r>
              <a:rPr lang="pl-PL" sz="3200" dirty="0" smtClean="0"/>
              <a:t>odpowiedzialną </a:t>
            </a:r>
            <a:r>
              <a:rPr lang="pl-PL" sz="3200" b="1" dirty="0"/>
              <a:t>w diecezji </a:t>
            </a:r>
            <a:r>
              <a:rPr lang="pl-PL" sz="3200" dirty="0"/>
              <a:t>za prewencję.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2" y="365125"/>
            <a:ext cx="1341236" cy="8291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035" y="1411061"/>
            <a:ext cx="573074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Załączniki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97978"/>
            <a:ext cx="10515600" cy="4958860"/>
          </a:xfrm>
        </p:spPr>
        <p:txBody>
          <a:bodyPr>
            <a:normAutofit/>
          </a:bodyPr>
          <a:lstStyle/>
          <a:p>
            <a:pPr defTabSz="540000"/>
            <a:r>
              <a:rPr lang="pl-PL" dirty="0"/>
              <a:t>Załącznik 1 	</a:t>
            </a:r>
            <a:r>
              <a:rPr lang="pl-PL" dirty="0" smtClean="0"/>
              <a:t>Oświadczenie </a:t>
            </a:r>
            <a:r>
              <a:rPr lang="pl-PL" dirty="0"/>
              <a:t>dotyczące </a:t>
            </a:r>
            <a:r>
              <a:rPr lang="pl-PL" b="1" dirty="0"/>
              <a:t>niekaralności</a:t>
            </a:r>
            <a:r>
              <a:rPr lang="pl-PL" dirty="0"/>
              <a:t> za </a:t>
            </a:r>
            <a:r>
              <a:rPr lang="pl-PL" dirty="0" smtClean="0"/>
              <a:t>								przestępstwa na </a:t>
            </a:r>
            <a:r>
              <a:rPr lang="pl-PL" dirty="0"/>
              <a:t>szkodę dzieci</a:t>
            </a:r>
          </a:p>
          <a:p>
            <a:pPr defTabSz="540000"/>
            <a:r>
              <a:rPr lang="pl-PL" dirty="0" smtClean="0"/>
              <a:t>Załącznik </a:t>
            </a:r>
            <a:r>
              <a:rPr lang="pl-PL" dirty="0"/>
              <a:t>2 </a:t>
            </a:r>
            <a:r>
              <a:rPr lang="pl-PL" dirty="0" smtClean="0"/>
              <a:t>	Oświadczenie </a:t>
            </a:r>
            <a:r>
              <a:rPr lang="pl-PL" dirty="0"/>
              <a:t>o </a:t>
            </a:r>
            <a:r>
              <a:rPr lang="pl-PL" b="1" dirty="0"/>
              <a:t>zapoznaniu się </a:t>
            </a:r>
            <a:r>
              <a:rPr lang="pl-PL" dirty="0"/>
              <a:t>z polityką ochrony </a:t>
            </a:r>
            <a:r>
              <a:rPr lang="pl-PL" dirty="0" smtClean="0"/>
              <a:t>						dzieci </a:t>
            </a:r>
            <a:r>
              <a:rPr lang="pl-PL" dirty="0"/>
              <a:t>i zobowiązaniu do </a:t>
            </a:r>
            <a:r>
              <a:rPr lang="pl-PL" dirty="0" smtClean="0"/>
              <a:t>jej </a:t>
            </a:r>
            <a:r>
              <a:rPr lang="pl-PL" dirty="0"/>
              <a:t>przestrzegania</a:t>
            </a:r>
          </a:p>
          <a:p>
            <a:pPr defTabSz="540000"/>
            <a:r>
              <a:rPr lang="pl-PL" dirty="0" smtClean="0"/>
              <a:t>Załącznik 3 	Zasady </a:t>
            </a:r>
            <a:r>
              <a:rPr lang="pl-PL" dirty="0"/>
              <a:t>sporządzania </a:t>
            </a:r>
            <a:r>
              <a:rPr lang="pl-PL" b="1" dirty="0"/>
              <a:t>notatki</a:t>
            </a:r>
            <a:r>
              <a:rPr lang="pl-PL" dirty="0"/>
              <a:t> dotyczącej zdarzenia</a:t>
            </a:r>
          </a:p>
          <a:p>
            <a:pPr defTabSz="540000"/>
            <a:r>
              <a:rPr lang="pl-PL" dirty="0"/>
              <a:t>Załącznik 4 </a:t>
            </a:r>
            <a:r>
              <a:rPr lang="pl-PL" dirty="0" smtClean="0"/>
              <a:t>	Oświadczenie </a:t>
            </a:r>
            <a:r>
              <a:rPr lang="pl-PL" dirty="0"/>
              <a:t>o zachowaniu </a:t>
            </a:r>
            <a:r>
              <a:rPr lang="pl-PL" b="1" dirty="0"/>
              <a:t>poufności</a:t>
            </a:r>
            <a:r>
              <a:rPr lang="pl-PL" dirty="0"/>
              <a:t> informacji </a:t>
            </a:r>
            <a:r>
              <a:rPr lang="pl-PL" dirty="0" smtClean="0"/>
              <a:t>						powziętych </a:t>
            </a:r>
            <a:r>
              <a:rPr lang="pl-PL" dirty="0"/>
              <a:t>w procesie postępowania w sprawie </a:t>
            </a:r>
            <a:r>
              <a:rPr lang="pl-PL" dirty="0" smtClean="0"/>
              <a:t>							krzywdzenia </a:t>
            </a:r>
            <a:r>
              <a:rPr lang="pl-PL" dirty="0"/>
              <a:t>dziecka oraz przetwarzanych danych </a:t>
            </a:r>
            <a:r>
              <a:rPr lang="pl-PL" dirty="0" smtClean="0"/>
              <a:t>						osobowych</a:t>
            </a:r>
            <a:endParaRPr lang="pl-PL" dirty="0"/>
          </a:p>
          <a:p>
            <a:pPr defTabSz="540000"/>
            <a:r>
              <a:rPr lang="pl-PL" dirty="0"/>
              <a:t>Załącznik 5 </a:t>
            </a:r>
            <a:r>
              <a:rPr lang="pl-PL" dirty="0" smtClean="0"/>
              <a:t>	Zasady </a:t>
            </a:r>
            <a:r>
              <a:rPr lang="pl-PL" b="1" dirty="0"/>
              <a:t>bezpiecznych relacji </a:t>
            </a:r>
            <a:r>
              <a:rPr lang="pl-PL" dirty="0"/>
              <a:t>pomiędzy </a:t>
            </a:r>
            <a:r>
              <a:rPr lang="pl-PL" dirty="0" smtClean="0"/>
              <a:t>dziećmi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Specyfika środowiska </a:t>
            </a:r>
            <a:r>
              <a:rPr lang="pl-PL" b="1" dirty="0" smtClean="0"/>
              <a:t>parafialnego</a:t>
            </a:r>
            <a:br>
              <a:rPr lang="pl-PL" b="1" dirty="0" smtClean="0"/>
            </a:br>
            <a:r>
              <a:rPr lang="pl-PL" dirty="0" smtClean="0"/>
              <a:t>Czynniki chroniące przed przemocą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poczucie </a:t>
            </a:r>
            <a:r>
              <a:rPr lang="pl-PL" sz="3200" b="1" dirty="0"/>
              <a:t>sacrum</a:t>
            </a:r>
            <a:r>
              <a:rPr lang="pl-PL" sz="3200" dirty="0"/>
              <a:t>, </a:t>
            </a:r>
          </a:p>
          <a:p>
            <a:r>
              <a:rPr lang="pl-PL" sz="3200" b="1" dirty="0" smtClean="0"/>
              <a:t>formacja</a:t>
            </a:r>
            <a:r>
              <a:rPr lang="pl-PL" sz="3200" dirty="0" smtClean="0"/>
              <a:t> permanentna duszpasterzy, </a:t>
            </a:r>
          </a:p>
          <a:p>
            <a:r>
              <a:rPr lang="pl-PL" sz="3200" dirty="0" smtClean="0"/>
              <a:t>społeczne </a:t>
            </a:r>
            <a:r>
              <a:rPr lang="pl-PL" sz="3200" b="1" dirty="0"/>
              <a:t>zaufanie</a:t>
            </a:r>
            <a:r>
              <a:rPr lang="pl-PL" sz="3200" dirty="0"/>
              <a:t>, </a:t>
            </a:r>
          </a:p>
          <a:p>
            <a:r>
              <a:rPr lang="pl-PL" sz="3200" dirty="0"/>
              <a:t>poczucie </a:t>
            </a:r>
            <a:r>
              <a:rPr lang="pl-PL" sz="3200" b="1" dirty="0"/>
              <a:t>przynależności</a:t>
            </a:r>
            <a:r>
              <a:rPr lang="pl-PL" sz="3200" dirty="0"/>
              <a:t> i wzajemnej odpowiedzialności, </a:t>
            </a:r>
          </a:p>
          <a:p>
            <a:r>
              <a:rPr lang="pl-PL" sz="3200" dirty="0"/>
              <a:t>relacje oparte na zasadach </a:t>
            </a:r>
            <a:r>
              <a:rPr lang="pl-PL" sz="3200" b="1" dirty="0"/>
              <a:t>ewangelicznych</a:t>
            </a:r>
            <a:r>
              <a:rPr lang="pl-PL" sz="3200" dirty="0"/>
              <a:t>, </a:t>
            </a:r>
          </a:p>
          <a:p>
            <a:r>
              <a:rPr lang="pl-PL" sz="3200" b="1" dirty="0" smtClean="0"/>
              <a:t>wspólnotowość</a:t>
            </a:r>
            <a:r>
              <a:rPr lang="pl-PL" sz="3200" dirty="0" smtClean="0"/>
              <a:t>,</a:t>
            </a:r>
            <a:endParaRPr lang="pl-PL" sz="3200" dirty="0"/>
          </a:p>
          <a:p>
            <a:r>
              <a:rPr lang="pl-PL" sz="3200" b="1" dirty="0"/>
              <a:t>p</a:t>
            </a:r>
            <a:r>
              <a:rPr lang="pl-PL" sz="3200" b="1" dirty="0" smtClean="0"/>
              <a:t>ubliczność </a:t>
            </a:r>
            <a:r>
              <a:rPr lang="pl-PL" sz="3200" dirty="0" smtClean="0"/>
              <a:t>działań (</a:t>
            </a:r>
            <a:r>
              <a:rPr lang="pl-PL" sz="3200" i="1" dirty="0" smtClean="0"/>
              <a:t>na oczach innych</a:t>
            </a:r>
            <a:r>
              <a:rPr lang="pl-PL" sz="3200" dirty="0" smtClean="0"/>
              <a:t>),</a:t>
            </a:r>
            <a:endParaRPr lang="pl-PL" sz="3200" dirty="0"/>
          </a:p>
          <a:p>
            <a:r>
              <a:rPr lang="pl-PL" sz="3200" dirty="0" smtClean="0"/>
              <a:t>księża </a:t>
            </a:r>
            <a:r>
              <a:rPr lang="pl-PL" sz="3200" dirty="0"/>
              <a:t>– ludzie </a:t>
            </a:r>
            <a:r>
              <a:rPr lang="pl-PL" sz="3200" b="1" dirty="0"/>
              <a:t>pierwszego </a:t>
            </a:r>
            <a:r>
              <a:rPr lang="pl-PL" sz="3200" b="1" dirty="0" smtClean="0"/>
              <a:t>kontaktu</a:t>
            </a:r>
            <a:r>
              <a:rPr lang="pl-PL" sz="3200" dirty="0" smtClean="0"/>
              <a:t> 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Ochrona danych osobowych</a:t>
            </a:r>
            <a:br>
              <a:rPr lang="pl-PL" b="1" dirty="0" smtClean="0"/>
            </a:br>
            <a:r>
              <a:rPr lang="pl-PL" sz="2200" b="1" dirty="0" smtClean="0"/>
              <a:t>Okólnik KIOD 17.07.2024 r. dot. przetwarzania d. o. w zw. z tzw. Ustawą Kamilka</a:t>
            </a:r>
            <a:endParaRPr lang="pl-PL" sz="2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09050"/>
          </a:xfrm>
        </p:spPr>
        <p:txBody>
          <a:bodyPr>
            <a:normAutofit fontScale="77500" lnSpcReduction="20000"/>
          </a:bodyPr>
          <a:lstStyle/>
          <a:p>
            <a:pPr defTabSz="540000"/>
            <a:r>
              <a:rPr lang="pl-PL" b="1" dirty="0" smtClean="0"/>
              <a:t>Uzyskanie informacji o osobie</a:t>
            </a:r>
          </a:p>
          <a:p>
            <a:pPr lvl="1" defTabSz="540000"/>
            <a:r>
              <a:rPr lang="pl-PL" dirty="0"/>
              <a:t>Uzyskanie informacji </a:t>
            </a:r>
            <a:r>
              <a:rPr lang="pl-PL" dirty="0" smtClean="0"/>
              <a:t>z Rejestru Sprawców </a:t>
            </a:r>
            <a:r>
              <a:rPr lang="pl-PL" dirty="0"/>
              <a:t>Przestępstw na Tle Seksualnym </a:t>
            </a:r>
            <a:r>
              <a:rPr lang="pl-PL" dirty="0" smtClean="0"/>
              <a:t>(Rejestr) tylko przez reprezentantów prawnych (proboszcz) lub osoby ściśle upoważnione i przeszkolone. </a:t>
            </a:r>
          </a:p>
          <a:p>
            <a:pPr defTabSz="540000"/>
            <a:r>
              <a:rPr lang="pl-PL" b="1" dirty="0" smtClean="0"/>
              <a:t>Zakres zaświadczenia o niekaralności</a:t>
            </a:r>
          </a:p>
          <a:p>
            <a:pPr lvl="1" defTabSz="540000"/>
            <a:r>
              <a:rPr lang="pl-PL" dirty="0" smtClean="0"/>
              <a:t>tylko </a:t>
            </a:r>
            <a:r>
              <a:rPr lang="pl-PL" dirty="0"/>
              <a:t>w </a:t>
            </a:r>
            <a:r>
              <a:rPr lang="pl-PL" dirty="0" smtClean="0"/>
              <a:t>zakresie</a:t>
            </a:r>
            <a:r>
              <a:rPr lang="pl-PL" dirty="0"/>
              <a:t>, w jakim wymaga tego </a:t>
            </a:r>
            <a:r>
              <a:rPr lang="pl-PL" dirty="0" smtClean="0"/>
              <a:t>ustawa.</a:t>
            </a:r>
            <a:endParaRPr lang="pl-PL" dirty="0"/>
          </a:p>
          <a:p>
            <a:pPr defTabSz="540000"/>
            <a:r>
              <a:rPr lang="pl-PL" b="1" dirty="0" smtClean="0"/>
              <a:t>Obowiązek informacyjny</a:t>
            </a:r>
          </a:p>
          <a:p>
            <a:pPr lvl="1" defTabSz="540000"/>
            <a:r>
              <a:rPr lang="pl-PL" dirty="0" smtClean="0"/>
              <a:t>Wobec osób</a:t>
            </a:r>
            <a:r>
              <a:rPr lang="pl-PL" dirty="0"/>
              <a:t>, o </a:t>
            </a:r>
            <a:r>
              <a:rPr lang="pl-PL" dirty="0" smtClean="0"/>
              <a:t>których </a:t>
            </a:r>
            <a:r>
              <a:rPr lang="pl-PL" dirty="0"/>
              <a:t>uzyskuje się </a:t>
            </a:r>
            <a:r>
              <a:rPr lang="pl-PL" dirty="0" smtClean="0"/>
              <a:t>inf. z </a:t>
            </a:r>
            <a:r>
              <a:rPr lang="pl-PL" dirty="0"/>
              <a:t>Rejestru, i które przedkładają </a:t>
            </a:r>
            <a:r>
              <a:rPr lang="pl-PL" dirty="0" smtClean="0"/>
              <a:t>inf. z </a:t>
            </a:r>
            <a:r>
              <a:rPr lang="pl-PL" dirty="0"/>
              <a:t>KRK lub </a:t>
            </a:r>
            <a:r>
              <a:rPr lang="pl-PL" dirty="0" smtClean="0"/>
              <a:t>rej. innego </a:t>
            </a:r>
            <a:r>
              <a:rPr lang="pl-PL" dirty="0"/>
              <a:t>państwa.</a:t>
            </a:r>
          </a:p>
          <a:p>
            <a:pPr defTabSz="540000"/>
            <a:r>
              <a:rPr lang="pl-PL" b="1" dirty="0" smtClean="0"/>
              <a:t>Rejestr czynności przetwarzania</a:t>
            </a:r>
          </a:p>
          <a:p>
            <a:pPr lvl="1" defTabSz="540000"/>
            <a:r>
              <a:rPr lang="pl-PL" dirty="0" smtClean="0"/>
              <a:t>osobna pozycja: „</a:t>
            </a:r>
            <a:r>
              <a:rPr lang="pl-PL" dirty="0"/>
              <a:t>sprawdzanie personelu w celu ochrony małoletnich</a:t>
            </a:r>
            <a:r>
              <a:rPr lang="pl-PL" dirty="0" smtClean="0"/>
              <a:t>” i następujące kategorie:</a:t>
            </a:r>
          </a:p>
          <a:p>
            <a:pPr marL="457200" lvl="1" indent="0" defTabSz="540000">
              <a:buNone/>
            </a:pPr>
            <a:r>
              <a:rPr lang="pl-PL" dirty="0" smtClean="0"/>
              <a:t>1) dane </a:t>
            </a:r>
            <a:r>
              <a:rPr lang="pl-PL" dirty="0"/>
              <a:t>z Rejestru, </a:t>
            </a:r>
            <a:r>
              <a:rPr lang="pl-PL" dirty="0" smtClean="0"/>
              <a:t>2) dane z KRK</a:t>
            </a:r>
            <a:r>
              <a:rPr lang="pl-PL" dirty="0"/>
              <a:t>, </a:t>
            </a:r>
            <a:r>
              <a:rPr lang="pl-PL" dirty="0" smtClean="0"/>
              <a:t>3) rej. </a:t>
            </a:r>
            <a:r>
              <a:rPr lang="pl-PL" dirty="0"/>
              <a:t>karnego innego </a:t>
            </a:r>
            <a:r>
              <a:rPr lang="pl-PL" dirty="0" smtClean="0"/>
              <a:t>państwa, 4) oświadczenia dot. zamieszkania.</a:t>
            </a:r>
          </a:p>
          <a:p>
            <a:pPr defTabSz="540000"/>
            <a:r>
              <a:rPr lang="pl-PL" b="1" dirty="0" smtClean="0"/>
              <a:t>Analiza ryzyka</a:t>
            </a:r>
          </a:p>
          <a:p>
            <a:pPr lvl="1" defTabSz="540000"/>
            <a:r>
              <a:rPr lang="pl-PL" dirty="0" smtClean="0"/>
              <a:t>Czy miejsca </a:t>
            </a:r>
            <a:r>
              <a:rPr lang="pl-PL" dirty="0"/>
              <a:t>przechowywania danych </a:t>
            </a:r>
            <a:r>
              <a:rPr lang="pl-PL" dirty="0" smtClean="0"/>
              <a:t>papierowych </a:t>
            </a:r>
            <a:r>
              <a:rPr lang="pl-PL" smtClean="0"/>
              <a:t>i elektron. </a:t>
            </a:r>
            <a:r>
              <a:rPr lang="pl-PL" dirty="0" smtClean="0"/>
              <a:t>są odpowiednio zabezpieczone?</a:t>
            </a:r>
            <a:endParaRPr lang="pl-PL" dirty="0"/>
          </a:p>
          <a:p>
            <a:pPr defTabSz="540000"/>
            <a:r>
              <a:rPr lang="pl-PL" b="1" dirty="0" smtClean="0"/>
              <a:t>Ocena skutków </a:t>
            </a:r>
          </a:p>
          <a:p>
            <a:pPr lvl="1" defTabSz="540000"/>
            <a:r>
              <a:rPr lang="pl-PL" dirty="0" smtClean="0"/>
              <a:t>Należy śledzić komunikaty urzędu nadzorczego w tym zakresie.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Specyfika środowiska </a:t>
            </a:r>
            <a:r>
              <a:rPr lang="pl-PL" b="1" dirty="0" smtClean="0"/>
              <a:t>parafialnego</a:t>
            </a:r>
            <a:br>
              <a:rPr lang="pl-PL" b="1" dirty="0" smtClean="0"/>
            </a:br>
            <a:r>
              <a:rPr lang="pl-PL" dirty="0" smtClean="0"/>
              <a:t>Czynniki zagrażające </a:t>
            </a:r>
            <a:r>
              <a:rPr lang="pl-PL" sz="3400" dirty="0" smtClean="0"/>
              <a:t>(ułatwiające przemoc)</a:t>
            </a:r>
            <a:endParaRPr lang="pl-PL" sz="3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825625"/>
            <a:ext cx="11066585" cy="435133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pl-PL" sz="3200" b="1" dirty="0" smtClean="0"/>
              <a:t>klerykalizm</a:t>
            </a:r>
            <a:endParaRPr lang="pl-PL" sz="3200" b="1" dirty="0"/>
          </a:p>
          <a:p>
            <a:pPr>
              <a:spcBef>
                <a:spcPts val="1200"/>
              </a:spcBef>
            </a:pPr>
            <a:r>
              <a:rPr lang="pl-PL" sz="3200" dirty="0"/>
              <a:t>atmosfera </a:t>
            </a:r>
            <a:r>
              <a:rPr lang="pl-PL" sz="3200" b="1" dirty="0"/>
              <a:t>zależności</a:t>
            </a:r>
            <a:r>
              <a:rPr lang="pl-PL" sz="3200" dirty="0"/>
              <a:t>, posłuszeństwa, zachowania </a:t>
            </a:r>
            <a:r>
              <a:rPr lang="pl-PL" sz="3200" dirty="0" smtClean="0"/>
              <a:t>tajemnicy </a:t>
            </a:r>
            <a:endParaRPr lang="pl-PL" sz="3200" dirty="0"/>
          </a:p>
          <a:p>
            <a:pPr>
              <a:spcBef>
                <a:spcPts val="1200"/>
              </a:spcBef>
            </a:pPr>
            <a:r>
              <a:rPr lang="pl-PL" sz="3200" b="1" dirty="0"/>
              <a:t>brak nadzoru </a:t>
            </a:r>
            <a:r>
              <a:rPr lang="pl-PL" sz="3200" dirty="0"/>
              <a:t>z </a:t>
            </a:r>
            <a:r>
              <a:rPr lang="pl-PL" sz="3200" dirty="0" smtClean="0"/>
              <a:t>zewnątrz </a:t>
            </a:r>
            <a:endParaRPr lang="pl-PL" sz="3200" dirty="0"/>
          </a:p>
          <a:p>
            <a:pPr>
              <a:spcBef>
                <a:spcPts val="1200"/>
              </a:spcBef>
            </a:pPr>
            <a:r>
              <a:rPr lang="pl-PL" sz="3200" b="1" dirty="0" smtClean="0"/>
              <a:t>wiedza</a:t>
            </a:r>
            <a:r>
              <a:rPr lang="pl-PL" sz="3200" dirty="0" smtClean="0"/>
              <a:t> o </a:t>
            </a:r>
            <a:r>
              <a:rPr lang="pl-PL" sz="3200" dirty="0"/>
              <a:t>życiu parafian - możliwość manipulacji i </a:t>
            </a:r>
            <a:r>
              <a:rPr lang="pl-PL" sz="3200" dirty="0" smtClean="0"/>
              <a:t>wykorzystania</a:t>
            </a:r>
            <a:endParaRPr lang="pl-PL" sz="3200" dirty="0"/>
          </a:p>
          <a:p>
            <a:pPr>
              <a:spcBef>
                <a:spcPts val="1200"/>
              </a:spcBef>
            </a:pPr>
            <a:r>
              <a:rPr lang="pl-PL" sz="3200" dirty="0" smtClean="0"/>
              <a:t>specyficzne relacje - </a:t>
            </a:r>
            <a:r>
              <a:rPr lang="pl-PL" sz="3200" b="1" dirty="0" smtClean="0"/>
              <a:t>wyróżnianie</a:t>
            </a:r>
            <a:r>
              <a:rPr lang="pl-PL" sz="3200" dirty="0" smtClean="0"/>
              <a:t> </a:t>
            </a:r>
            <a:r>
              <a:rPr lang="pl-PL" sz="3200" dirty="0"/>
              <a:t>wybranych </a:t>
            </a:r>
            <a:r>
              <a:rPr lang="pl-PL" sz="3200" dirty="0" smtClean="0"/>
              <a:t>parafian </a:t>
            </a:r>
            <a:endParaRPr lang="pl-PL" sz="3200" dirty="0"/>
          </a:p>
          <a:p>
            <a:pPr>
              <a:spcBef>
                <a:spcPts val="1200"/>
              </a:spcBef>
            </a:pPr>
            <a:r>
              <a:rPr lang="pl-PL" sz="3200" b="1" dirty="0" smtClean="0"/>
              <a:t>niedojrzałość </a:t>
            </a:r>
            <a:r>
              <a:rPr lang="pl-PL" sz="3200" dirty="0"/>
              <a:t>księży i </a:t>
            </a:r>
            <a:r>
              <a:rPr lang="pl-PL" sz="3200" dirty="0" smtClean="0"/>
              <a:t>współpracowników</a:t>
            </a:r>
            <a:endParaRPr lang="pl-PL" sz="3200" dirty="0"/>
          </a:p>
          <a:p>
            <a:pPr>
              <a:spcBef>
                <a:spcPts val="1200"/>
              </a:spcBef>
            </a:pPr>
            <a:r>
              <a:rPr lang="pl-PL" sz="3200" b="1" dirty="0"/>
              <a:t>brak </a:t>
            </a:r>
            <a:r>
              <a:rPr lang="pl-PL" sz="3200" b="1" dirty="0" smtClean="0"/>
              <a:t>kompetencji </a:t>
            </a:r>
            <a:r>
              <a:rPr lang="pl-PL" sz="3200" dirty="0" smtClean="0"/>
              <a:t>spowiedników 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Objaśnienie terminów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Dzieci, osoby bezbronne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3600" b="1" dirty="0" smtClean="0"/>
              <a:t>dziecko</a:t>
            </a:r>
            <a:endParaRPr lang="pl-PL" sz="3600" b="1" dirty="0"/>
          </a:p>
          <a:p>
            <a:pPr lvl="0"/>
            <a:r>
              <a:rPr lang="pl-PL" sz="3600" b="1" dirty="0"/>
              <a:t>małoletni </a:t>
            </a:r>
            <a:endParaRPr lang="pl-PL" sz="3600" b="1" dirty="0" smtClean="0"/>
          </a:p>
          <a:p>
            <a:pPr lvl="0"/>
            <a:r>
              <a:rPr lang="pl-PL" sz="3600" b="1" dirty="0" smtClean="0"/>
              <a:t>nieletni </a:t>
            </a:r>
          </a:p>
          <a:p>
            <a:pPr lvl="0"/>
            <a:r>
              <a:rPr lang="pl-PL" sz="3600" dirty="0" smtClean="0"/>
              <a:t>wiek </a:t>
            </a:r>
            <a:r>
              <a:rPr lang="pl-PL" sz="3600" b="1" dirty="0"/>
              <a:t>bezwzględnej </a:t>
            </a:r>
            <a:r>
              <a:rPr lang="pl-PL" sz="3600" dirty="0" smtClean="0"/>
              <a:t>ochrony</a:t>
            </a:r>
            <a:endParaRPr lang="pl-PL" sz="3600" dirty="0"/>
          </a:p>
          <a:p>
            <a:pPr lvl="0"/>
            <a:r>
              <a:rPr lang="pl-PL" sz="3600" dirty="0"/>
              <a:t>dziecko wykorzystane </a:t>
            </a:r>
            <a:r>
              <a:rPr lang="pl-PL" sz="3600" b="1" dirty="0"/>
              <a:t>seksualnie </a:t>
            </a:r>
          </a:p>
          <a:p>
            <a:pPr lvl="0"/>
            <a:r>
              <a:rPr lang="pl-PL" sz="3600" dirty="0" smtClean="0"/>
              <a:t>osoba </a:t>
            </a:r>
            <a:r>
              <a:rPr lang="pl-PL" sz="3600" dirty="0"/>
              <a:t>dorosła </a:t>
            </a:r>
            <a:r>
              <a:rPr lang="pl-PL" sz="3600" b="1" dirty="0"/>
              <a:t>bezbronna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Objaśnienie </a:t>
            </a:r>
            <a:r>
              <a:rPr lang="pl-PL" b="1" dirty="0" smtClean="0"/>
              <a:t>terminów</a:t>
            </a:r>
            <a:br>
              <a:rPr lang="pl-PL" b="1" dirty="0" smtClean="0"/>
            </a:br>
            <a:r>
              <a:rPr lang="pl-PL" dirty="0" smtClean="0"/>
              <a:t>Różne formy przemocy</a:t>
            </a:r>
            <a:r>
              <a:rPr lang="pl-PL" b="1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numCol="3">
            <a:noAutofit/>
          </a:bodyPr>
          <a:lstStyle/>
          <a:p>
            <a:pPr lvl="0"/>
            <a:r>
              <a:rPr lang="pl-PL" sz="3400" b="1" dirty="0" smtClean="0"/>
              <a:t>uwikłanie</a:t>
            </a:r>
            <a:r>
              <a:rPr lang="pl-PL" sz="3400" dirty="0" smtClean="0"/>
              <a:t> </a:t>
            </a:r>
            <a:endParaRPr lang="pl-PL" sz="3400" dirty="0"/>
          </a:p>
          <a:p>
            <a:pPr lvl="0"/>
            <a:r>
              <a:rPr lang="pl-PL" sz="3400" b="1" dirty="0"/>
              <a:t>nadużycie</a:t>
            </a:r>
            <a:r>
              <a:rPr lang="pl-PL" sz="3400" dirty="0"/>
              <a:t> </a:t>
            </a:r>
          </a:p>
          <a:p>
            <a:pPr lvl="0"/>
            <a:r>
              <a:rPr lang="pl-PL" sz="3400" dirty="0"/>
              <a:t>nadużycie </a:t>
            </a:r>
            <a:r>
              <a:rPr lang="pl-PL" sz="3400" b="1" dirty="0"/>
              <a:t>władzy</a:t>
            </a:r>
            <a:r>
              <a:rPr lang="pl-PL" sz="3400" dirty="0"/>
              <a:t> </a:t>
            </a:r>
          </a:p>
          <a:p>
            <a:pPr lvl="0"/>
            <a:r>
              <a:rPr lang="pl-PL" sz="3400" dirty="0"/>
              <a:t>przemoc </a:t>
            </a:r>
            <a:r>
              <a:rPr lang="pl-PL" sz="3400" b="1" dirty="0"/>
              <a:t>duchowa</a:t>
            </a:r>
            <a:r>
              <a:rPr lang="pl-PL" sz="3400" dirty="0"/>
              <a:t> </a:t>
            </a:r>
          </a:p>
          <a:p>
            <a:pPr lvl="0"/>
            <a:r>
              <a:rPr lang="pl-PL" sz="3400" dirty="0"/>
              <a:t>przemoc </a:t>
            </a:r>
            <a:r>
              <a:rPr lang="pl-PL" sz="3400" b="1" dirty="0"/>
              <a:t>domowa</a:t>
            </a:r>
            <a:r>
              <a:rPr lang="pl-PL" sz="3400" dirty="0"/>
              <a:t> </a:t>
            </a:r>
          </a:p>
          <a:p>
            <a:pPr lvl="0"/>
            <a:r>
              <a:rPr lang="pl-PL" sz="3400" dirty="0" smtClean="0"/>
              <a:t>zaniedbanie</a:t>
            </a:r>
            <a:endParaRPr lang="pl-PL" sz="3400" dirty="0"/>
          </a:p>
          <a:p>
            <a:pPr lvl="1"/>
            <a:endParaRPr lang="pl-PL" sz="2000" dirty="0" smtClean="0"/>
          </a:p>
          <a:p>
            <a:pPr lvl="1"/>
            <a:r>
              <a:rPr lang="pl-PL" sz="3400" dirty="0" smtClean="0"/>
              <a:t>przemoc </a:t>
            </a:r>
            <a:r>
              <a:rPr lang="pl-PL" sz="3400" dirty="0"/>
              <a:t>wobec </a:t>
            </a:r>
            <a:r>
              <a:rPr lang="pl-PL" sz="3400" b="1" dirty="0" smtClean="0"/>
              <a:t>starszych</a:t>
            </a:r>
            <a:r>
              <a:rPr lang="pl-PL" sz="3400" dirty="0" smtClean="0"/>
              <a:t> </a:t>
            </a:r>
            <a:endParaRPr lang="pl-PL" sz="3400" dirty="0"/>
          </a:p>
          <a:p>
            <a:pPr lvl="1"/>
            <a:r>
              <a:rPr lang="pl-PL" sz="3400" dirty="0"/>
              <a:t>przemoc </a:t>
            </a:r>
            <a:r>
              <a:rPr lang="pl-PL" sz="3400" b="1" dirty="0" smtClean="0"/>
              <a:t>emocjonalna</a:t>
            </a:r>
            <a:endParaRPr lang="pl-PL" sz="3400" b="1" dirty="0"/>
          </a:p>
          <a:p>
            <a:pPr lvl="1"/>
            <a:r>
              <a:rPr lang="pl-PL" sz="3400" b="1" i="1" dirty="0" err="1"/>
              <a:t>bullying</a:t>
            </a:r>
            <a:r>
              <a:rPr lang="pl-PL" sz="3400" b="1" dirty="0"/>
              <a:t> </a:t>
            </a:r>
            <a:r>
              <a:rPr lang="pl-PL" sz="2800" dirty="0" smtClean="0"/>
              <a:t>(zastraszanie)</a:t>
            </a:r>
            <a:endParaRPr lang="pl-PL" sz="2800" dirty="0"/>
          </a:p>
          <a:p>
            <a:pPr lvl="1"/>
            <a:r>
              <a:rPr lang="pl-PL" sz="3400" b="1" i="1" dirty="0" err="1" smtClean="0"/>
              <a:t>gaslighting</a:t>
            </a:r>
            <a:r>
              <a:rPr lang="pl-PL" sz="3400" dirty="0" smtClean="0"/>
              <a:t> </a:t>
            </a:r>
            <a:r>
              <a:rPr lang="pl-PL" sz="2800" dirty="0" smtClean="0"/>
              <a:t>(manipulacja) </a:t>
            </a:r>
            <a:endParaRPr lang="pl-PL" sz="2800" dirty="0"/>
          </a:p>
          <a:p>
            <a:pPr lvl="1"/>
            <a:r>
              <a:rPr lang="pl-PL" sz="3400" b="1" i="1" dirty="0" smtClean="0"/>
              <a:t>grooming</a:t>
            </a:r>
            <a:r>
              <a:rPr lang="pl-PL" sz="3400" b="1" dirty="0" smtClean="0"/>
              <a:t> </a:t>
            </a:r>
            <a:r>
              <a:rPr lang="pl-PL" sz="2800" dirty="0" smtClean="0"/>
              <a:t>(przygotowanie do wykorzystania seksualnego)</a:t>
            </a:r>
          </a:p>
          <a:p>
            <a:pPr lvl="1"/>
            <a:r>
              <a:rPr lang="pl-PL" sz="3400" b="1" dirty="0" smtClean="0"/>
              <a:t>seksizm</a:t>
            </a:r>
            <a:r>
              <a:rPr lang="pl-PL" sz="3400" dirty="0" smtClean="0"/>
              <a:t> </a:t>
            </a:r>
            <a:endParaRPr lang="pl-PL" sz="3400" dirty="0"/>
          </a:p>
          <a:p>
            <a:pPr lvl="1"/>
            <a:r>
              <a:rPr lang="pl-PL" sz="3400" b="1" dirty="0" err="1"/>
              <a:t>seksualizacja</a:t>
            </a:r>
            <a:r>
              <a:rPr lang="pl-PL" sz="3400" dirty="0"/>
              <a:t> </a:t>
            </a:r>
          </a:p>
          <a:p>
            <a:pPr lvl="1"/>
            <a:r>
              <a:rPr lang="pl-PL" sz="3400" b="1" dirty="0"/>
              <a:t>cyberprzemoc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Objaśnienie </a:t>
            </a:r>
            <a:r>
              <a:rPr lang="pl-PL" b="1" dirty="0"/>
              <a:t>terminów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Wsparcie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 </a:t>
            </a:r>
          </a:p>
          <a:p>
            <a:pPr lvl="0"/>
            <a:r>
              <a:rPr lang="pl-PL" sz="4400" dirty="0"/>
              <a:t>Niebieska </a:t>
            </a:r>
            <a:r>
              <a:rPr lang="pl-PL" sz="4400" b="1" dirty="0"/>
              <a:t>Linia</a:t>
            </a:r>
            <a:r>
              <a:rPr lang="pl-PL" sz="4400" dirty="0"/>
              <a:t> </a:t>
            </a:r>
          </a:p>
          <a:p>
            <a:pPr lvl="0"/>
            <a:r>
              <a:rPr lang="pl-PL" sz="4400" dirty="0"/>
              <a:t>procedura „Niebieskie </a:t>
            </a:r>
            <a:r>
              <a:rPr lang="pl-PL" sz="4400" b="1" dirty="0"/>
              <a:t>Karty</a:t>
            </a:r>
            <a:r>
              <a:rPr lang="pl-PL" sz="4400" dirty="0"/>
              <a:t>”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Objaśnienie terminów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Przestępstwa motywowane seksualnie 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1800"/>
              </a:spcBef>
            </a:pPr>
            <a:r>
              <a:rPr lang="pl-PL" sz="4000" dirty="0" smtClean="0"/>
              <a:t>przestępstwo </a:t>
            </a:r>
            <a:r>
              <a:rPr lang="pl-PL" sz="4000" b="1" dirty="0"/>
              <a:t>kanoniczne</a:t>
            </a:r>
            <a:r>
              <a:rPr lang="pl-PL" sz="4000" dirty="0"/>
              <a:t> wykorzystywania seksualnego (KPK) </a:t>
            </a:r>
          </a:p>
          <a:p>
            <a:pPr lvl="1">
              <a:spcBef>
                <a:spcPts val="1800"/>
              </a:spcBef>
            </a:pPr>
            <a:r>
              <a:rPr lang="pl-PL" sz="4000" dirty="0"/>
              <a:t>przestępstwa przeciwko </a:t>
            </a:r>
            <a:r>
              <a:rPr lang="pl-PL" sz="4000" b="1" dirty="0"/>
              <a:t>wolności</a:t>
            </a:r>
            <a:r>
              <a:rPr lang="pl-PL" sz="4000" dirty="0"/>
              <a:t> seksualnej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i </a:t>
            </a:r>
            <a:r>
              <a:rPr lang="pl-PL" sz="4000" dirty="0"/>
              <a:t>obyczajności (k.k.) </a:t>
            </a:r>
          </a:p>
          <a:p>
            <a:pPr lvl="1">
              <a:spcBef>
                <a:spcPts val="1800"/>
              </a:spcBef>
            </a:pPr>
            <a:r>
              <a:rPr lang="pl-PL" sz="4000" b="1" dirty="0"/>
              <a:t>Rejestr</a:t>
            </a:r>
            <a:r>
              <a:rPr lang="pl-PL" sz="4000" dirty="0"/>
              <a:t> Sprawców Przestępstw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na </a:t>
            </a:r>
            <a:r>
              <a:rPr lang="pl-PL" sz="4000" dirty="0"/>
              <a:t>Tle Seksualnym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982" r="17870" b="14447"/>
          <a:stretch/>
        </p:blipFill>
        <p:spPr>
          <a:xfrm>
            <a:off x="10313771" y="365126"/>
            <a:ext cx="1344827" cy="8306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70" y="365125"/>
            <a:ext cx="570580" cy="8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1547</Words>
  <Application>Microsoft Office PowerPoint</Application>
  <PresentationFormat>Panoramiczny</PresentationFormat>
  <Paragraphs>306</Paragraphs>
  <Slides>40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Wingdings</vt:lpstr>
      <vt:lpstr>Motyw pakietu Office</vt:lpstr>
      <vt:lpstr>Acrobat Document</vt:lpstr>
      <vt:lpstr>Standardy ochrony dzieci  w duszpasterstwie parafialnym </vt:lpstr>
      <vt:lpstr>Wstęp</vt:lpstr>
      <vt:lpstr>Specyfika środowiska parafialnego</vt:lpstr>
      <vt:lpstr>Specyfika środowiska parafialnego Czynniki chroniące przed przemocą </vt:lpstr>
      <vt:lpstr>Specyfika środowiska parafialnego Czynniki zagrażające (ułatwiające przemoc)</vt:lpstr>
      <vt:lpstr>Objaśnienie terminów  Dzieci, osoby bezbronne</vt:lpstr>
      <vt:lpstr>Objaśnienie terminów Różne formy przemocy </vt:lpstr>
      <vt:lpstr> Objaśnienie terminów  Wsparcie </vt:lpstr>
      <vt:lpstr>Objaśnienie terminów  Przestępstwa motywowane seksualnie </vt:lpstr>
      <vt:lpstr>Objaśnienie terminów  Osoby dramatu</vt:lpstr>
      <vt:lpstr>Objaśnienie terminów  Zespół ds. prewencji i jego praca</vt:lpstr>
      <vt:lpstr>Objaśnienie terminów Formy przemocy wobec dziecka  </vt:lpstr>
      <vt:lpstr> STANDARD 1 – Stworzenie i zachowanie bezpiecznego środowiska w parafii </vt:lpstr>
      <vt:lpstr> STANDARD 2 – Weryfikacja, delegowanie  i edukacja duchownych, konsekrowanych i świeckich  pracujących z dziećmi i osobami bezbronnymi </vt:lpstr>
      <vt:lpstr>  </vt:lpstr>
      <vt:lpstr>  </vt:lpstr>
      <vt:lpstr>  </vt:lpstr>
      <vt:lpstr>  </vt:lpstr>
      <vt:lpstr>Prezentacja programu PowerPoint</vt:lpstr>
      <vt:lpstr>STANDARD 2 – c. d.</vt:lpstr>
      <vt:lpstr>STANDARD 3 – Sposób reagowania na oskarżenia lub niewłaściwe zachowania</vt:lpstr>
      <vt:lpstr>Prezentacja programu PowerPoint</vt:lpstr>
      <vt:lpstr>STANDARD 4 – Zapewnienie opieki  i wsparcia osobom, które zgłaszają krzywdę</vt:lpstr>
      <vt:lpstr>STANDARD 5 – Postępowanie ze skazanymi, oskarżonymi i podejrzanymi (s., o., p.)  o wykorzystanie seksualne i przemoc</vt:lpstr>
      <vt:lpstr>STANDARD 6 – Zasady chroniące  w obszarze parafialnym</vt:lpstr>
      <vt:lpstr>STANDARD 6 – Zasady chroniące c.d. </vt:lpstr>
      <vt:lpstr>STANDARD 6 – Zasady chroniące c d. </vt:lpstr>
      <vt:lpstr>STANDARD 6 – Zasady chroniące c. d. </vt:lpstr>
      <vt:lpstr>STANDARD 6 - Zasady chroniące c.d.</vt:lpstr>
      <vt:lpstr>STANDARD 6 – Zasady chroniące c.d.</vt:lpstr>
      <vt:lpstr>STANDARD 6 – Zasady chroniące c.d.</vt:lpstr>
      <vt:lpstr>STANDARD 7 – Edukacja dzieci oraz osób bezbronnych w ochronie swoich granic</vt:lpstr>
      <vt:lpstr>Prezentacja programu PowerPoint</vt:lpstr>
      <vt:lpstr>Prezentacja programu PowerPoint</vt:lpstr>
      <vt:lpstr>STANDARD 8 – Szkolenie i stałe wsparcie  dla osób zajmujących się profilaktyką</vt:lpstr>
      <vt:lpstr>STANDARD 8 – Szkolenie i stałe wsparcie  dla osób zajmujących się profilaktyką</vt:lpstr>
      <vt:lpstr>STANDARD 8 – Szkolenie i stałe wsparcie c.d. </vt:lpstr>
      <vt:lpstr> STANDARD 9 – Zapewnienie jakości i ciągłości działań w zakresie prewencji </vt:lpstr>
      <vt:lpstr>Załączniki</vt:lpstr>
      <vt:lpstr>Ochrona danych osobowych Okólnik KIOD 17.07.2024 r. dot. przetwarzania d. o. w zw. z tzw. Ustawą Kamilka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Standardy ochrony dzieci w duszpasterstwie parafialnym </dc:title>
  <dc:creator>Windows User</dc:creator>
  <cp:lastModifiedBy>Windows User</cp:lastModifiedBy>
  <cp:revision>83</cp:revision>
  <dcterms:created xsi:type="dcterms:W3CDTF">2024-06-17T13:04:00Z</dcterms:created>
  <dcterms:modified xsi:type="dcterms:W3CDTF">2024-07-30T10:53:47Z</dcterms:modified>
</cp:coreProperties>
</file>